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5" d="100"/>
          <a:sy n="65" d="100"/>
        </p:scale>
        <p:origin x="78" y="3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419"/>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419"/>
          </a:p>
        </p:txBody>
      </p:sp>
      <p:sp>
        <p:nvSpPr>
          <p:cNvPr id="4" name="Marcador de fecha 3"/>
          <p:cNvSpPr>
            <a:spLocks noGrp="1"/>
          </p:cNvSpPr>
          <p:nvPr>
            <p:ph type="dt" sz="half" idx="10"/>
          </p:nvPr>
        </p:nvSpPr>
        <p:spPr/>
        <p:txBody>
          <a:bodyPr/>
          <a:lstStyle/>
          <a:p>
            <a:fld id="{F28F87FA-7C3E-4D03-AA52-A0A4362D3710}" type="datetimeFigureOut">
              <a:rPr lang="es-419" smtClean="0"/>
              <a:t>17/6/2022</a:t>
            </a:fld>
            <a:endParaRPr lang="es-419"/>
          </a:p>
        </p:txBody>
      </p:sp>
      <p:sp>
        <p:nvSpPr>
          <p:cNvPr id="5" name="Marcador de pie de página 4"/>
          <p:cNvSpPr>
            <a:spLocks noGrp="1"/>
          </p:cNvSpPr>
          <p:nvPr>
            <p:ph type="ftr" sz="quarter" idx="11"/>
          </p:nvPr>
        </p:nvSpPr>
        <p:spPr/>
        <p:txBody>
          <a:bodyPr/>
          <a:lstStyle/>
          <a:p>
            <a:endParaRPr lang="es-419"/>
          </a:p>
        </p:txBody>
      </p:sp>
      <p:sp>
        <p:nvSpPr>
          <p:cNvPr id="6" name="Marcador de número de diapositiva 5"/>
          <p:cNvSpPr>
            <a:spLocks noGrp="1"/>
          </p:cNvSpPr>
          <p:nvPr>
            <p:ph type="sldNum" sz="quarter" idx="12"/>
          </p:nvPr>
        </p:nvSpPr>
        <p:spPr/>
        <p:txBody>
          <a:bodyPr/>
          <a:lstStyle/>
          <a:p>
            <a:fld id="{FF5993AD-D411-4236-9E55-219EA0A60614}" type="slidenum">
              <a:rPr lang="es-419" smtClean="0"/>
              <a:t>‹Nº›</a:t>
            </a:fld>
            <a:endParaRPr lang="es-419"/>
          </a:p>
        </p:txBody>
      </p:sp>
    </p:spTree>
    <p:extLst>
      <p:ext uri="{BB962C8B-B14F-4D97-AF65-F5344CB8AC3E}">
        <p14:creationId xmlns:p14="http://schemas.microsoft.com/office/powerpoint/2010/main" val="2786102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419"/>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fecha 3"/>
          <p:cNvSpPr>
            <a:spLocks noGrp="1"/>
          </p:cNvSpPr>
          <p:nvPr>
            <p:ph type="dt" sz="half" idx="10"/>
          </p:nvPr>
        </p:nvSpPr>
        <p:spPr/>
        <p:txBody>
          <a:bodyPr/>
          <a:lstStyle/>
          <a:p>
            <a:fld id="{F28F87FA-7C3E-4D03-AA52-A0A4362D3710}" type="datetimeFigureOut">
              <a:rPr lang="es-419" smtClean="0"/>
              <a:t>17/6/2022</a:t>
            </a:fld>
            <a:endParaRPr lang="es-419"/>
          </a:p>
        </p:txBody>
      </p:sp>
      <p:sp>
        <p:nvSpPr>
          <p:cNvPr id="5" name="Marcador de pie de página 4"/>
          <p:cNvSpPr>
            <a:spLocks noGrp="1"/>
          </p:cNvSpPr>
          <p:nvPr>
            <p:ph type="ftr" sz="quarter" idx="11"/>
          </p:nvPr>
        </p:nvSpPr>
        <p:spPr/>
        <p:txBody>
          <a:bodyPr/>
          <a:lstStyle/>
          <a:p>
            <a:endParaRPr lang="es-419"/>
          </a:p>
        </p:txBody>
      </p:sp>
      <p:sp>
        <p:nvSpPr>
          <p:cNvPr id="6" name="Marcador de número de diapositiva 5"/>
          <p:cNvSpPr>
            <a:spLocks noGrp="1"/>
          </p:cNvSpPr>
          <p:nvPr>
            <p:ph type="sldNum" sz="quarter" idx="12"/>
          </p:nvPr>
        </p:nvSpPr>
        <p:spPr/>
        <p:txBody>
          <a:bodyPr/>
          <a:lstStyle/>
          <a:p>
            <a:fld id="{FF5993AD-D411-4236-9E55-219EA0A60614}" type="slidenum">
              <a:rPr lang="es-419" smtClean="0"/>
              <a:t>‹Nº›</a:t>
            </a:fld>
            <a:endParaRPr lang="es-419"/>
          </a:p>
        </p:txBody>
      </p:sp>
    </p:spTree>
    <p:extLst>
      <p:ext uri="{BB962C8B-B14F-4D97-AF65-F5344CB8AC3E}">
        <p14:creationId xmlns:p14="http://schemas.microsoft.com/office/powerpoint/2010/main" val="375648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419"/>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fecha 3"/>
          <p:cNvSpPr>
            <a:spLocks noGrp="1"/>
          </p:cNvSpPr>
          <p:nvPr>
            <p:ph type="dt" sz="half" idx="10"/>
          </p:nvPr>
        </p:nvSpPr>
        <p:spPr/>
        <p:txBody>
          <a:bodyPr/>
          <a:lstStyle/>
          <a:p>
            <a:fld id="{F28F87FA-7C3E-4D03-AA52-A0A4362D3710}" type="datetimeFigureOut">
              <a:rPr lang="es-419" smtClean="0"/>
              <a:t>17/6/2022</a:t>
            </a:fld>
            <a:endParaRPr lang="es-419"/>
          </a:p>
        </p:txBody>
      </p:sp>
      <p:sp>
        <p:nvSpPr>
          <p:cNvPr id="5" name="Marcador de pie de página 4"/>
          <p:cNvSpPr>
            <a:spLocks noGrp="1"/>
          </p:cNvSpPr>
          <p:nvPr>
            <p:ph type="ftr" sz="quarter" idx="11"/>
          </p:nvPr>
        </p:nvSpPr>
        <p:spPr/>
        <p:txBody>
          <a:bodyPr/>
          <a:lstStyle/>
          <a:p>
            <a:endParaRPr lang="es-419"/>
          </a:p>
        </p:txBody>
      </p:sp>
      <p:sp>
        <p:nvSpPr>
          <p:cNvPr id="6" name="Marcador de número de diapositiva 5"/>
          <p:cNvSpPr>
            <a:spLocks noGrp="1"/>
          </p:cNvSpPr>
          <p:nvPr>
            <p:ph type="sldNum" sz="quarter" idx="12"/>
          </p:nvPr>
        </p:nvSpPr>
        <p:spPr/>
        <p:txBody>
          <a:bodyPr/>
          <a:lstStyle/>
          <a:p>
            <a:fld id="{FF5993AD-D411-4236-9E55-219EA0A60614}" type="slidenum">
              <a:rPr lang="es-419" smtClean="0"/>
              <a:t>‹Nº›</a:t>
            </a:fld>
            <a:endParaRPr lang="es-419"/>
          </a:p>
        </p:txBody>
      </p:sp>
    </p:spTree>
    <p:extLst>
      <p:ext uri="{BB962C8B-B14F-4D97-AF65-F5344CB8AC3E}">
        <p14:creationId xmlns:p14="http://schemas.microsoft.com/office/powerpoint/2010/main" val="386391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419"/>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fecha 3"/>
          <p:cNvSpPr>
            <a:spLocks noGrp="1"/>
          </p:cNvSpPr>
          <p:nvPr>
            <p:ph type="dt" sz="half" idx="10"/>
          </p:nvPr>
        </p:nvSpPr>
        <p:spPr/>
        <p:txBody>
          <a:bodyPr/>
          <a:lstStyle/>
          <a:p>
            <a:fld id="{F28F87FA-7C3E-4D03-AA52-A0A4362D3710}" type="datetimeFigureOut">
              <a:rPr lang="es-419" smtClean="0"/>
              <a:t>17/6/2022</a:t>
            </a:fld>
            <a:endParaRPr lang="es-419"/>
          </a:p>
        </p:txBody>
      </p:sp>
      <p:sp>
        <p:nvSpPr>
          <p:cNvPr id="5" name="Marcador de pie de página 4"/>
          <p:cNvSpPr>
            <a:spLocks noGrp="1"/>
          </p:cNvSpPr>
          <p:nvPr>
            <p:ph type="ftr" sz="quarter" idx="11"/>
          </p:nvPr>
        </p:nvSpPr>
        <p:spPr/>
        <p:txBody>
          <a:bodyPr/>
          <a:lstStyle/>
          <a:p>
            <a:endParaRPr lang="es-419"/>
          </a:p>
        </p:txBody>
      </p:sp>
      <p:sp>
        <p:nvSpPr>
          <p:cNvPr id="6" name="Marcador de número de diapositiva 5"/>
          <p:cNvSpPr>
            <a:spLocks noGrp="1"/>
          </p:cNvSpPr>
          <p:nvPr>
            <p:ph type="sldNum" sz="quarter" idx="12"/>
          </p:nvPr>
        </p:nvSpPr>
        <p:spPr/>
        <p:txBody>
          <a:bodyPr/>
          <a:lstStyle/>
          <a:p>
            <a:fld id="{FF5993AD-D411-4236-9E55-219EA0A60614}" type="slidenum">
              <a:rPr lang="es-419" smtClean="0"/>
              <a:t>‹Nº›</a:t>
            </a:fld>
            <a:endParaRPr lang="es-419"/>
          </a:p>
        </p:txBody>
      </p:sp>
    </p:spTree>
    <p:extLst>
      <p:ext uri="{BB962C8B-B14F-4D97-AF65-F5344CB8AC3E}">
        <p14:creationId xmlns:p14="http://schemas.microsoft.com/office/powerpoint/2010/main" val="3932331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419"/>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F28F87FA-7C3E-4D03-AA52-A0A4362D3710}" type="datetimeFigureOut">
              <a:rPr lang="es-419" smtClean="0"/>
              <a:t>17/6/2022</a:t>
            </a:fld>
            <a:endParaRPr lang="es-419"/>
          </a:p>
        </p:txBody>
      </p:sp>
      <p:sp>
        <p:nvSpPr>
          <p:cNvPr id="5" name="Marcador de pie de página 4"/>
          <p:cNvSpPr>
            <a:spLocks noGrp="1"/>
          </p:cNvSpPr>
          <p:nvPr>
            <p:ph type="ftr" sz="quarter" idx="11"/>
          </p:nvPr>
        </p:nvSpPr>
        <p:spPr/>
        <p:txBody>
          <a:bodyPr/>
          <a:lstStyle/>
          <a:p>
            <a:endParaRPr lang="es-419"/>
          </a:p>
        </p:txBody>
      </p:sp>
      <p:sp>
        <p:nvSpPr>
          <p:cNvPr id="6" name="Marcador de número de diapositiva 5"/>
          <p:cNvSpPr>
            <a:spLocks noGrp="1"/>
          </p:cNvSpPr>
          <p:nvPr>
            <p:ph type="sldNum" sz="quarter" idx="12"/>
          </p:nvPr>
        </p:nvSpPr>
        <p:spPr/>
        <p:txBody>
          <a:bodyPr/>
          <a:lstStyle/>
          <a:p>
            <a:fld id="{FF5993AD-D411-4236-9E55-219EA0A60614}" type="slidenum">
              <a:rPr lang="es-419" smtClean="0"/>
              <a:t>‹Nº›</a:t>
            </a:fld>
            <a:endParaRPr lang="es-419"/>
          </a:p>
        </p:txBody>
      </p:sp>
    </p:spTree>
    <p:extLst>
      <p:ext uri="{BB962C8B-B14F-4D97-AF65-F5344CB8AC3E}">
        <p14:creationId xmlns:p14="http://schemas.microsoft.com/office/powerpoint/2010/main" val="297027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419"/>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5" name="Marcador de fecha 4"/>
          <p:cNvSpPr>
            <a:spLocks noGrp="1"/>
          </p:cNvSpPr>
          <p:nvPr>
            <p:ph type="dt" sz="half" idx="10"/>
          </p:nvPr>
        </p:nvSpPr>
        <p:spPr/>
        <p:txBody>
          <a:bodyPr/>
          <a:lstStyle/>
          <a:p>
            <a:fld id="{F28F87FA-7C3E-4D03-AA52-A0A4362D3710}" type="datetimeFigureOut">
              <a:rPr lang="es-419" smtClean="0"/>
              <a:t>17/6/2022</a:t>
            </a:fld>
            <a:endParaRPr lang="es-419"/>
          </a:p>
        </p:txBody>
      </p:sp>
      <p:sp>
        <p:nvSpPr>
          <p:cNvPr id="6" name="Marcador de pie de página 5"/>
          <p:cNvSpPr>
            <a:spLocks noGrp="1"/>
          </p:cNvSpPr>
          <p:nvPr>
            <p:ph type="ftr" sz="quarter" idx="11"/>
          </p:nvPr>
        </p:nvSpPr>
        <p:spPr/>
        <p:txBody>
          <a:bodyPr/>
          <a:lstStyle/>
          <a:p>
            <a:endParaRPr lang="es-419"/>
          </a:p>
        </p:txBody>
      </p:sp>
      <p:sp>
        <p:nvSpPr>
          <p:cNvPr id="7" name="Marcador de número de diapositiva 6"/>
          <p:cNvSpPr>
            <a:spLocks noGrp="1"/>
          </p:cNvSpPr>
          <p:nvPr>
            <p:ph type="sldNum" sz="quarter" idx="12"/>
          </p:nvPr>
        </p:nvSpPr>
        <p:spPr/>
        <p:txBody>
          <a:bodyPr/>
          <a:lstStyle/>
          <a:p>
            <a:fld id="{FF5993AD-D411-4236-9E55-219EA0A60614}" type="slidenum">
              <a:rPr lang="es-419" smtClean="0"/>
              <a:t>‹Nº›</a:t>
            </a:fld>
            <a:endParaRPr lang="es-419"/>
          </a:p>
        </p:txBody>
      </p:sp>
    </p:spTree>
    <p:extLst>
      <p:ext uri="{BB962C8B-B14F-4D97-AF65-F5344CB8AC3E}">
        <p14:creationId xmlns:p14="http://schemas.microsoft.com/office/powerpoint/2010/main" val="2490674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419"/>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7" name="Marcador de fecha 6"/>
          <p:cNvSpPr>
            <a:spLocks noGrp="1"/>
          </p:cNvSpPr>
          <p:nvPr>
            <p:ph type="dt" sz="half" idx="10"/>
          </p:nvPr>
        </p:nvSpPr>
        <p:spPr/>
        <p:txBody>
          <a:bodyPr/>
          <a:lstStyle/>
          <a:p>
            <a:fld id="{F28F87FA-7C3E-4D03-AA52-A0A4362D3710}" type="datetimeFigureOut">
              <a:rPr lang="es-419" smtClean="0"/>
              <a:t>17/6/2022</a:t>
            </a:fld>
            <a:endParaRPr lang="es-419"/>
          </a:p>
        </p:txBody>
      </p:sp>
      <p:sp>
        <p:nvSpPr>
          <p:cNvPr id="8" name="Marcador de pie de página 7"/>
          <p:cNvSpPr>
            <a:spLocks noGrp="1"/>
          </p:cNvSpPr>
          <p:nvPr>
            <p:ph type="ftr" sz="quarter" idx="11"/>
          </p:nvPr>
        </p:nvSpPr>
        <p:spPr/>
        <p:txBody>
          <a:bodyPr/>
          <a:lstStyle/>
          <a:p>
            <a:endParaRPr lang="es-419"/>
          </a:p>
        </p:txBody>
      </p:sp>
      <p:sp>
        <p:nvSpPr>
          <p:cNvPr id="9" name="Marcador de número de diapositiva 8"/>
          <p:cNvSpPr>
            <a:spLocks noGrp="1"/>
          </p:cNvSpPr>
          <p:nvPr>
            <p:ph type="sldNum" sz="quarter" idx="12"/>
          </p:nvPr>
        </p:nvSpPr>
        <p:spPr/>
        <p:txBody>
          <a:bodyPr/>
          <a:lstStyle/>
          <a:p>
            <a:fld id="{FF5993AD-D411-4236-9E55-219EA0A60614}" type="slidenum">
              <a:rPr lang="es-419" smtClean="0"/>
              <a:t>‹Nº›</a:t>
            </a:fld>
            <a:endParaRPr lang="es-419"/>
          </a:p>
        </p:txBody>
      </p:sp>
    </p:spTree>
    <p:extLst>
      <p:ext uri="{BB962C8B-B14F-4D97-AF65-F5344CB8AC3E}">
        <p14:creationId xmlns:p14="http://schemas.microsoft.com/office/powerpoint/2010/main" val="2415505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419"/>
          </a:p>
        </p:txBody>
      </p:sp>
      <p:sp>
        <p:nvSpPr>
          <p:cNvPr id="3" name="Marcador de fecha 2"/>
          <p:cNvSpPr>
            <a:spLocks noGrp="1"/>
          </p:cNvSpPr>
          <p:nvPr>
            <p:ph type="dt" sz="half" idx="10"/>
          </p:nvPr>
        </p:nvSpPr>
        <p:spPr/>
        <p:txBody>
          <a:bodyPr/>
          <a:lstStyle/>
          <a:p>
            <a:fld id="{F28F87FA-7C3E-4D03-AA52-A0A4362D3710}" type="datetimeFigureOut">
              <a:rPr lang="es-419" smtClean="0"/>
              <a:t>17/6/2022</a:t>
            </a:fld>
            <a:endParaRPr lang="es-419"/>
          </a:p>
        </p:txBody>
      </p:sp>
      <p:sp>
        <p:nvSpPr>
          <p:cNvPr id="4" name="Marcador de pie de página 3"/>
          <p:cNvSpPr>
            <a:spLocks noGrp="1"/>
          </p:cNvSpPr>
          <p:nvPr>
            <p:ph type="ftr" sz="quarter" idx="11"/>
          </p:nvPr>
        </p:nvSpPr>
        <p:spPr/>
        <p:txBody>
          <a:bodyPr/>
          <a:lstStyle/>
          <a:p>
            <a:endParaRPr lang="es-419"/>
          </a:p>
        </p:txBody>
      </p:sp>
      <p:sp>
        <p:nvSpPr>
          <p:cNvPr id="5" name="Marcador de número de diapositiva 4"/>
          <p:cNvSpPr>
            <a:spLocks noGrp="1"/>
          </p:cNvSpPr>
          <p:nvPr>
            <p:ph type="sldNum" sz="quarter" idx="12"/>
          </p:nvPr>
        </p:nvSpPr>
        <p:spPr/>
        <p:txBody>
          <a:bodyPr/>
          <a:lstStyle/>
          <a:p>
            <a:fld id="{FF5993AD-D411-4236-9E55-219EA0A60614}" type="slidenum">
              <a:rPr lang="es-419" smtClean="0"/>
              <a:t>‹Nº›</a:t>
            </a:fld>
            <a:endParaRPr lang="es-419"/>
          </a:p>
        </p:txBody>
      </p:sp>
    </p:spTree>
    <p:extLst>
      <p:ext uri="{BB962C8B-B14F-4D97-AF65-F5344CB8AC3E}">
        <p14:creationId xmlns:p14="http://schemas.microsoft.com/office/powerpoint/2010/main" val="3036762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28F87FA-7C3E-4D03-AA52-A0A4362D3710}" type="datetimeFigureOut">
              <a:rPr lang="es-419" smtClean="0"/>
              <a:t>17/6/2022</a:t>
            </a:fld>
            <a:endParaRPr lang="es-419"/>
          </a:p>
        </p:txBody>
      </p:sp>
      <p:sp>
        <p:nvSpPr>
          <p:cNvPr id="3" name="Marcador de pie de página 2"/>
          <p:cNvSpPr>
            <a:spLocks noGrp="1"/>
          </p:cNvSpPr>
          <p:nvPr>
            <p:ph type="ftr" sz="quarter" idx="11"/>
          </p:nvPr>
        </p:nvSpPr>
        <p:spPr/>
        <p:txBody>
          <a:bodyPr/>
          <a:lstStyle/>
          <a:p>
            <a:endParaRPr lang="es-419"/>
          </a:p>
        </p:txBody>
      </p:sp>
      <p:sp>
        <p:nvSpPr>
          <p:cNvPr id="4" name="Marcador de número de diapositiva 3"/>
          <p:cNvSpPr>
            <a:spLocks noGrp="1"/>
          </p:cNvSpPr>
          <p:nvPr>
            <p:ph type="sldNum" sz="quarter" idx="12"/>
          </p:nvPr>
        </p:nvSpPr>
        <p:spPr/>
        <p:txBody>
          <a:bodyPr/>
          <a:lstStyle/>
          <a:p>
            <a:fld id="{FF5993AD-D411-4236-9E55-219EA0A60614}" type="slidenum">
              <a:rPr lang="es-419" smtClean="0"/>
              <a:t>‹Nº›</a:t>
            </a:fld>
            <a:endParaRPr lang="es-419"/>
          </a:p>
        </p:txBody>
      </p:sp>
    </p:spTree>
    <p:extLst>
      <p:ext uri="{BB962C8B-B14F-4D97-AF65-F5344CB8AC3E}">
        <p14:creationId xmlns:p14="http://schemas.microsoft.com/office/powerpoint/2010/main" val="1461591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419"/>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F28F87FA-7C3E-4D03-AA52-A0A4362D3710}" type="datetimeFigureOut">
              <a:rPr lang="es-419" smtClean="0"/>
              <a:t>17/6/2022</a:t>
            </a:fld>
            <a:endParaRPr lang="es-419"/>
          </a:p>
        </p:txBody>
      </p:sp>
      <p:sp>
        <p:nvSpPr>
          <p:cNvPr id="6" name="Marcador de pie de página 5"/>
          <p:cNvSpPr>
            <a:spLocks noGrp="1"/>
          </p:cNvSpPr>
          <p:nvPr>
            <p:ph type="ftr" sz="quarter" idx="11"/>
          </p:nvPr>
        </p:nvSpPr>
        <p:spPr/>
        <p:txBody>
          <a:bodyPr/>
          <a:lstStyle/>
          <a:p>
            <a:endParaRPr lang="es-419"/>
          </a:p>
        </p:txBody>
      </p:sp>
      <p:sp>
        <p:nvSpPr>
          <p:cNvPr id="7" name="Marcador de número de diapositiva 6"/>
          <p:cNvSpPr>
            <a:spLocks noGrp="1"/>
          </p:cNvSpPr>
          <p:nvPr>
            <p:ph type="sldNum" sz="quarter" idx="12"/>
          </p:nvPr>
        </p:nvSpPr>
        <p:spPr/>
        <p:txBody>
          <a:bodyPr/>
          <a:lstStyle/>
          <a:p>
            <a:fld id="{FF5993AD-D411-4236-9E55-219EA0A60614}" type="slidenum">
              <a:rPr lang="es-419" smtClean="0"/>
              <a:t>‹Nº›</a:t>
            </a:fld>
            <a:endParaRPr lang="es-419"/>
          </a:p>
        </p:txBody>
      </p:sp>
    </p:spTree>
    <p:extLst>
      <p:ext uri="{BB962C8B-B14F-4D97-AF65-F5344CB8AC3E}">
        <p14:creationId xmlns:p14="http://schemas.microsoft.com/office/powerpoint/2010/main" val="1827206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419"/>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F28F87FA-7C3E-4D03-AA52-A0A4362D3710}" type="datetimeFigureOut">
              <a:rPr lang="es-419" smtClean="0"/>
              <a:t>17/6/2022</a:t>
            </a:fld>
            <a:endParaRPr lang="es-419"/>
          </a:p>
        </p:txBody>
      </p:sp>
      <p:sp>
        <p:nvSpPr>
          <p:cNvPr id="6" name="Marcador de pie de página 5"/>
          <p:cNvSpPr>
            <a:spLocks noGrp="1"/>
          </p:cNvSpPr>
          <p:nvPr>
            <p:ph type="ftr" sz="quarter" idx="11"/>
          </p:nvPr>
        </p:nvSpPr>
        <p:spPr/>
        <p:txBody>
          <a:bodyPr/>
          <a:lstStyle/>
          <a:p>
            <a:endParaRPr lang="es-419"/>
          </a:p>
        </p:txBody>
      </p:sp>
      <p:sp>
        <p:nvSpPr>
          <p:cNvPr id="7" name="Marcador de número de diapositiva 6"/>
          <p:cNvSpPr>
            <a:spLocks noGrp="1"/>
          </p:cNvSpPr>
          <p:nvPr>
            <p:ph type="sldNum" sz="quarter" idx="12"/>
          </p:nvPr>
        </p:nvSpPr>
        <p:spPr/>
        <p:txBody>
          <a:bodyPr/>
          <a:lstStyle/>
          <a:p>
            <a:fld id="{FF5993AD-D411-4236-9E55-219EA0A60614}" type="slidenum">
              <a:rPr lang="es-419" smtClean="0"/>
              <a:t>‹Nº›</a:t>
            </a:fld>
            <a:endParaRPr lang="es-419"/>
          </a:p>
        </p:txBody>
      </p:sp>
    </p:spTree>
    <p:extLst>
      <p:ext uri="{BB962C8B-B14F-4D97-AF65-F5344CB8AC3E}">
        <p14:creationId xmlns:p14="http://schemas.microsoft.com/office/powerpoint/2010/main" val="4182004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419"/>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8F87FA-7C3E-4D03-AA52-A0A4362D3710}" type="datetimeFigureOut">
              <a:rPr lang="es-419" smtClean="0"/>
              <a:t>17/6/2022</a:t>
            </a:fld>
            <a:endParaRPr lang="es-419"/>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419"/>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993AD-D411-4236-9E55-219EA0A60614}" type="slidenum">
              <a:rPr lang="es-419" smtClean="0"/>
              <a:t>‹Nº›</a:t>
            </a:fld>
            <a:endParaRPr lang="es-419"/>
          </a:p>
        </p:txBody>
      </p:sp>
    </p:spTree>
    <p:extLst>
      <p:ext uri="{BB962C8B-B14F-4D97-AF65-F5344CB8AC3E}">
        <p14:creationId xmlns:p14="http://schemas.microsoft.com/office/powerpoint/2010/main" val="1015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hyperlink" Target="https://drive.google.com/file/d/1yqgs4Ejyl9KT0aWIsM5dCGDgOho0xyUm/view?usp=shar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0" y="0"/>
            <a:ext cx="12192000" cy="6858000"/>
          </a:xfrm>
          <a:prstGeom prst="rect">
            <a:avLst/>
          </a:prstGeom>
        </p:spPr>
      </p:pic>
      <p:sp>
        <p:nvSpPr>
          <p:cNvPr id="5" name="Bisel 4"/>
          <p:cNvSpPr/>
          <p:nvPr/>
        </p:nvSpPr>
        <p:spPr>
          <a:xfrm>
            <a:off x="3480486" y="473674"/>
            <a:ext cx="5231027" cy="1046206"/>
          </a:xfrm>
          <a:prstGeom prst="bevel">
            <a:avLst/>
          </a:prstGeom>
          <a:solidFill>
            <a:schemeClr val="accent1">
              <a:lumMod val="40000"/>
              <a:lumOff val="60000"/>
            </a:schemeClr>
          </a:solidFill>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7" name="Rectángulo 6"/>
          <p:cNvSpPr/>
          <p:nvPr/>
        </p:nvSpPr>
        <p:spPr>
          <a:xfrm>
            <a:off x="3651162" y="535112"/>
            <a:ext cx="488967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5400" b="1" dirty="0" smtClean="0">
                <a:ln/>
                <a:solidFill>
                  <a:srgbClr val="0070C0"/>
                </a:solidFill>
              </a:rPr>
              <a:t>D</a:t>
            </a:r>
            <a:r>
              <a:rPr lang="es-ES" sz="5400" b="1" cap="none" spc="0" dirty="0" smtClean="0">
                <a:ln/>
                <a:solidFill>
                  <a:srgbClr val="0070C0"/>
                </a:solidFill>
                <a:effectLst/>
              </a:rPr>
              <a:t>EFENSA HITO 4</a:t>
            </a:r>
            <a:endParaRPr lang="es-ES" sz="5400" b="1" cap="none" spc="0" dirty="0">
              <a:ln/>
              <a:solidFill>
                <a:srgbClr val="0070C0"/>
              </a:solidFill>
              <a:effectLst/>
            </a:endParaRPr>
          </a:p>
        </p:txBody>
      </p:sp>
      <p:sp>
        <p:nvSpPr>
          <p:cNvPr id="8" name="CuadroTexto 7"/>
          <p:cNvSpPr txBox="1"/>
          <p:nvPr/>
        </p:nvSpPr>
        <p:spPr>
          <a:xfrm>
            <a:off x="1869989" y="3987112"/>
            <a:ext cx="3150973" cy="1785104"/>
          </a:xfrm>
          <a:prstGeom prst="rect">
            <a:avLst/>
          </a:prstGeom>
          <a:solidFill>
            <a:srgbClr val="00B0F0"/>
          </a:solidFill>
          <a:ln w="38100">
            <a:solidFill>
              <a:schemeClr val="tx1"/>
            </a:solidFill>
          </a:ln>
          <a:effectLst>
            <a:glow rad="228600">
              <a:schemeClr val="accent5">
                <a:satMod val="175000"/>
                <a:alpha val="40000"/>
              </a:schemeClr>
            </a:glow>
            <a:outerShdw blurRad="76200" dir="18900000" sy="23000" kx="-1200000" algn="bl" rotWithShape="0">
              <a:prstClr val="black">
                <a:alpha val="20000"/>
              </a:prstClr>
            </a:outerShdw>
          </a:effectLst>
          <a:scene3d>
            <a:camera prst="orthographicFront"/>
            <a:lightRig rig="threePt" dir="t"/>
          </a:scene3d>
          <a:sp3d contourW="12700">
            <a:bevelT w="57150" prst="slope"/>
            <a:bevelB w="44450"/>
            <a:contourClr>
              <a:schemeClr val="tx1"/>
            </a:contourClr>
          </a:sp3d>
        </p:spPr>
        <p:txBody>
          <a:bodyPr wrap="square" rtlCol="0">
            <a:spAutoFit/>
          </a:bodyPr>
          <a:lstStyle/>
          <a:p>
            <a:r>
              <a:rPr lang="es-419" sz="1100" b="1" dirty="0" smtClean="0"/>
              <a:t>ESTUDIANTE:</a:t>
            </a:r>
          </a:p>
          <a:p>
            <a:r>
              <a:rPr lang="es-419" sz="1100" b="1" dirty="0" smtClean="0"/>
              <a:t>          Karla Belen Diaz Flores</a:t>
            </a:r>
          </a:p>
          <a:p>
            <a:r>
              <a:rPr lang="es-419" sz="1100" b="1" dirty="0" smtClean="0"/>
              <a:t>ASIGNATURA:</a:t>
            </a:r>
          </a:p>
          <a:p>
            <a:r>
              <a:rPr lang="es-419" sz="1100" b="1" dirty="0" smtClean="0"/>
              <a:t>          Base De Datos ll</a:t>
            </a:r>
          </a:p>
          <a:p>
            <a:r>
              <a:rPr lang="es-419" sz="1100" b="1" dirty="0" smtClean="0"/>
              <a:t>CARRERA:</a:t>
            </a:r>
          </a:p>
          <a:p>
            <a:r>
              <a:rPr lang="es-419" sz="1100" b="1" dirty="0" smtClean="0"/>
              <a:t>          Ingeniería De Sistemas</a:t>
            </a:r>
          </a:p>
          <a:p>
            <a:r>
              <a:rPr lang="es-419" sz="1100" b="1" dirty="0" smtClean="0"/>
              <a:t>DOCENTE:</a:t>
            </a:r>
          </a:p>
          <a:p>
            <a:r>
              <a:rPr lang="es-419" sz="1100" b="1" dirty="0" smtClean="0"/>
              <a:t>          Ing. William </a:t>
            </a:r>
            <a:r>
              <a:rPr lang="es-419" sz="1100" b="1" dirty="0" err="1" smtClean="0"/>
              <a:t>Roddy</a:t>
            </a:r>
            <a:r>
              <a:rPr lang="es-419" sz="1100" b="1" dirty="0" smtClean="0"/>
              <a:t> Barra</a:t>
            </a:r>
          </a:p>
          <a:p>
            <a:r>
              <a:rPr lang="es-419" sz="1100" b="1" dirty="0" smtClean="0"/>
              <a:t>GESTIÓN: </a:t>
            </a:r>
          </a:p>
          <a:p>
            <a:r>
              <a:rPr lang="es-419" sz="1100" b="1" dirty="0" smtClean="0"/>
              <a:t>              2022</a:t>
            </a:r>
            <a:endParaRPr lang="es-419" sz="1100" b="1" dirty="0"/>
          </a:p>
        </p:txBody>
      </p:sp>
      <p:pic>
        <p:nvPicPr>
          <p:cNvPr id="9" name="Imagen 8"/>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Effect>
                      <a14:saturation sat="102000"/>
                    </a14:imgEffect>
                  </a14:imgLayer>
                </a14:imgProps>
              </a:ext>
            </a:extLst>
          </a:blip>
          <a:stretch>
            <a:fillRect/>
          </a:stretch>
        </p:blipFill>
        <p:spPr>
          <a:xfrm>
            <a:off x="10585879" y="0"/>
            <a:ext cx="1606121" cy="756399"/>
          </a:xfrm>
          <a:prstGeom prst="rect">
            <a:avLst/>
          </a:prstGeom>
          <a:effectLst>
            <a:reflection blurRad="342900" stA="49000" endPos="65000" dist="50800" dir="5400000" sy="-100000" algn="bl" rotWithShape="0"/>
          </a:effectLst>
        </p:spPr>
      </p:pic>
      <p:pic>
        <p:nvPicPr>
          <p:cNvPr id="10" name="Imagen 9"/>
          <p:cNvPicPr>
            <a:picLocks noChangeAspect="1"/>
          </p:cNvPicPr>
          <p:nvPr/>
        </p:nvPicPr>
        <p:blipFill>
          <a:blip r:embed="rId5"/>
          <a:stretch>
            <a:fillRect/>
          </a:stretch>
        </p:blipFill>
        <p:spPr>
          <a:xfrm>
            <a:off x="7222922" y="3619674"/>
            <a:ext cx="4351440" cy="251997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Imagen 2"/>
          <p:cNvPicPr>
            <a:picLocks noChangeAspect="1"/>
          </p:cNvPicPr>
          <p:nvPr/>
        </p:nvPicPr>
        <p:blipFill>
          <a:blip r:embed="rId6"/>
          <a:stretch>
            <a:fillRect/>
          </a:stretch>
        </p:blipFill>
        <p:spPr>
          <a:xfrm>
            <a:off x="0" y="6095120"/>
            <a:ext cx="1484851" cy="778422"/>
          </a:xfrm>
          <a:prstGeom prst="rect">
            <a:avLst/>
          </a:prstGeom>
        </p:spPr>
      </p:pic>
      <p:pic>
        <p:nvPicPr>
          <p:cNvPr id="4" name="Imagen 3"/>
          <p:cNvPicPr>
            <a:picLocks noChangeAspect="1"/>
          </p:cNvPicPr>
          <p:nvPr/>
        </p:nvPicPr>
        <p:blipFill>
          <a:blip r:embed="rId7"/>
          <a:stretch>
            <a:fillRect/>
          </a:stretch>
        </p:blipFill>
        <p:spPr>
          <a:xfrm>
            <a:off x="10704447" y="6077644"/>
            <a:ext cx="1487553" cy="780356"/>
          </a:xfrm>
          <a:prstGeom prst="rect">
            <a:avLst/>
          </a:prstGeom>
        </p:spPr>
      </p:pic>
      <p:pic>
        <p:nvPicPr>
          <p:cNvPr id="11" name="Imagen 10"/>
          <p:cNvPicPr>
            <a:picLocks noChangeAspect="1"/>
          </p:cNvPicPr>
          <p:nvPr/>
        </p:nvPicPr>
        <p:blipFill>
          <a:blip r:embed="rId7"/>
          <a:stretch>
            <a:fillRect/>
          </a:stretch>
        </p:blipFill>
        <p:spPr>
          <a:xfrm>
            <a:off x="0" y="0"/>
            <a:ext cx="1487553" cy="780356"/>
          </a:xfrm>
          <a:prstGeom prst="rect">
            <a:avLst/>
          </a:prstGeom>
        </p:spPr>
      </p:pic>
    </p:spTree>
    <p:extLst>
      <p:ext uri="{BB962C8B-B14F-4D97-AF65-F5344CB8AC3E}">
        <p14:creationId xmlns:p14="http://schemas.microsoft.com/office/powerpoint/2010/main" val="28055864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0"/>
            <a:ext cx="12191999" cy="6858000"/>
          </a:xfrm>
          <a:prstGeom prst="rect">
            <a:avLst/>
          </a:prstGeom>
        </p:spPr>
      </p:pic>
      <p:sp>
        <p:nvSpPr>
          <p:cNvPr id="10" name="Rectángulo 9"/>
          <p:cNvSpPr/>
          <p:nvPr/>
        </p:nvSpPr>
        <p:spPr>
          <a:xfrm>
            <a:off x="151227" y="218655"/>
            <a:ext cx="11031298" cy="1015663"/>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14.Manejo de TRIGGERS III.</a:t>
            </a:r>
          </a:p>
          <a:p>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Crear otra tabla con los mismos campos de la tabla persona(Excepto el</a:t>
            </a:r>
          </a:p>
          <a:p>
            <a:r>
              <a:rPr lang="es-419" sz="2000" b="1" dirty="0" err="1">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primary</a:t>
            </a:r>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a:t>
            </a:r>
            <a:r>
              <a:rPr lang="es-419" sz="2000" b="1" dirty="0" err="1">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key</a:t>
            </a:r>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a:t>
            </a:r>
            <a:r>
              <a:rPr lang="es-419" sz="2000" b="1" dirty="0" err="1">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id_per</a:t>
            </a:r>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a:t>
            </a:r>
            <a:endParaRPr lang="es-419" sz="20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endParaRPr>
          </a:p>
        </p:txBody>
      </p:sp>
      <p:sp>
        <p:nvSpPr>
          <p:cNvPr id="7" name="Proceso alternativo 6"/>
          <p:cNvSpPr/>
          <p:nvPr/>
        </p:nvSpPr>
        <p:spPr>
          <a:xfrm>
            <a:off x="431312" y="1861752"/>
            <a:ext cx="5854158" cy="4574418"/>
          </a:xfrm>
          <a:prstGeom prst="flowChartAlternateProcess">
            <a:avLst/>
          </a:prstGeom>
          <a:solidFill>
            <a:schemeClr val="accent2">
              <a:lumMod val="75000"/>
            </a:schemeClr>
          </a:solidFill>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100" dirty="0"/>
              <a:t>CREATE TABLE PERSON</a:t>
            </a:r>
          </a:p>
          <a:p>
            <a:r>
              <a:rPr lang="es-419" sz="1100" dirty="0"/>
              <a:t>(</a:t>
            </a:r>
          </a:p>
          <a:p>
            <a:r>
              <a:rPr lang="es-419" sz="1100" dirty="0"/>
              <a:t>    nombre   VARCHAR(50),</a:t>
            </a:r>
          </a:p>
          <a:p>
            <a:r>
              <a:rPr lang="es-419" sz="1100" dirty="0"/>
              <a:t>    apellidos VARCHAR(50),</a:t>
            </a:r>
          </a:p>
          <a:p>
            <a:r>
              <a:rPr lang="es-419" sz="1100" dirty="0"/>
              <a:t>    </a:t>
            </a:r>
            <a:r>
              <a:rPr lang="es-419" sz="1100" dirty="0" err="1"/>
              <a:t>fecha_nac</a:t>
            </a:r>
            <a:r>
              <a:rPr lang="es-419" sz="1100" dirty="0"/>
              <a:t> date,</a:t>
            </a:r>
          </a:p>
          <a:p>
            <a:r>
              <a:rPr lang="es-419" sz="1100" dirty="0"/>
              <a:t>    edad      INTEGER(11),</a:t>
            </a:r>
          </a:p>
          <a:p>
            <a:r>
              <a:rPr lang="es-419" sz="1100" dirty="0"/>
              <a:t>    email     VARCHAR(50),</a:t>
            </a:r>
          </a:p>
          <a:p>
            <a:r>
              <a:rPr lang="es-419" sz="1100" dirty="0"/>
              <a:t>    sexo      CHAR(1)</a:t>
            </a:r>
          </a:p>
          <a:p>
            <a:r>
              <a:rPr lang="es-419" sz="1100" dirty="0"/>
              <a:t>);</a:t>
            </a:r>
          </a:p>
          <a:p>
            <a:endParaRPr lang="es-419" sz="1100" dirty="0"/>
          </a:p>
          <a:p>
            <a:r>
              <a:rPr lang="es-419" sz="1100" dirty="0" err="1"/>
              <a:t>create</a:t>
            </a:r>
            <a:r>
              <a:rPr lang="es-419" sz="1100" dirty="0"/>
              <a:t> </a:t>
            </a:r>
            <a:r>
              <a:rPr lang="es-419" sz="1100" dirty="0" err="1"/>
              <a:t>trigger</a:t>
            </a:r>
            <a:r>
              <a:rPr lang="es-419" sz="1100" dirty="0"/>
              <a:t> </a:t>
            </a:r>
            <a:r>
              <a:rPr lang="es-419" sz="1100" dirty="0" err="1"/>
              <a:t>implementacion</a:t>
            </a:r>
            <a:endParaRPr lang="es-419" sz="1100" dirty="0"/>
          </a:p>
          <a:p>
            <a:r>
              <a:rPr lang="es-419" sz="1100" dirty="0"/>
              <a:t>    </a:t>
            </a:r>
            <a:r>
              <a:rPr lang="es-419" sz="1100" dirty="0" err="1"/>
              <a:t>before</a:t>
            </a:r>
            <a:r>
              <a:rPr lang="es-419" sz="1100" dirty="0"/>
              <a:t> </a:t>
            </a:r>
            <a:r>
              <a:rPr lang="es-419" sz="1100" dirty="0" err="1"/>
              <a:t>insert</a:t>
            </a:r>
            <a:endParaRPr lang="es-419" sz="1100" dirty="0"/>
          </a:p>
          <a:p>
            <a:r>
              <a:rPr lang="es-419" sz="1100" dirty="0"/>
              <a:t>    </a:t>
            </a:r>
            <a:r>
              <a:rPr lang="es-419" sz="1100" dirty="0" err="1"/>
              <a:t>on</a:t>
            </a:r>
            <a:r>
              <a:rPr lang="es-419" sz="1100" dirty="0"/>
              <a:t> persona</a:t>
            </a:r>
          </a:p>
          <a:p>
            <a:r>
              <a:rPr lang="es-419" sz="1100" dirty="0"/>
              <a:t>    </a:t>
            </a:r>
            <a:r>
              <a:rPr lang="es-419" sz="1100" dirty="0" err="1"/>
              <a:t>for</a:t>
            </a:r>
            <a:r>
              <a:rPr lang="es-419" sz="1100" dirty="0"/>
              <a:t> </a:t>
            </a:r>
            <a:r>
              <a:rPr lang="es-419" sz="1100" dirty="0" err="1"/>
              <a:t>each</a:t>
            </a:r>
            <a:r>
              <a:rPr lang="es-419" sz="1100" dirty="0"/>
              <a:t> </a:t>
            </a:r>
            <a:r>
              <a:rPr lang="es-419" sz="1100" dirty="0" err="1"/>
              <a:t>row</a:t>
            </a:r>
            <a:endParaRPr lang="es-419" sz="1100" dirty="0"/>
          </a:p>
          <a:p>
            <a:r>
              <a:rPr lang="es-419" sz="1100" dirty="0" err="1"/>
              <a:t>begin</a:t>
            </a:r>
            <a:endParaRPr lang="es-419" sz="1100" dirty="0"/>
          </a:p>
          <a:p>
            <a:r>
              <a:rPr lang="es-419" sz="1100" dirty="0"/>
              <a:t>    </a:t>
            </a:r>
            <a:r>
              <a:rPr lang="es-419" sz="1100" dirty="0" err="1"/>
              <a:t>insert</a:t>
            </a:r>
            <a:r>
              <a:rPr lang="es-419" sz="1100" dirty="0"/>
              <a:t> </a:t>
            </a:r>
            <a:r>
              <a:rPr lang="es-419" sz="1100" dirty="0" err="1"/>
              <a:t>into</a:t>
            </a:r>
            <a:r>
              <a:rPr lang="es-419" sz="1100" dirty="0"/>
              <a:t> PERSON(nombre, apellidos, </a:t>
            </a:r>
            <a:r>
              <a:rPr lang="es-419" sz="1100" dirty="0" err="1"/>
              <a:t>fecha_nac</a:t>
            </a:r>
            <a:r>
              <a:rPr lang="es-419" sz="1100" dirty="0"/>
              <a:t>, edad, email, sexo)</a:t>
            </a:r>
          </a:p>
          <a:p>
            <a:r>
              <a:rPr lang="es-419" sz="1100" dirty="0"/>
              <a:t>    VALUES (</a:t>
            </a:r>
            <a:r>
              <a:rPr lang="es-419" sz="1100" dirty="0" err="1"/>
              <a:t>new.nombre</a:t>
            </a:r>
            <a:r>
              <a:rPr lang="es-419" sz="1100" dirty="0"/>
              <a:t>, </a:t>
            </a:r>
            <a:r>
              <a:rPr lang="es-419" sz="1100" dirty="0" err="1"/>
              <a:t>new.apellidos</a:t>
            </a:r>
            <a:r>
              <a:rPr lang="es-419" sz="1100" dirty="0"/>
              <a:t>, </a:t>
            </a:r>
            <a:r>
              <a:rPr lang="es-419" sz="1100" dirty="0" err="1"/>
              <a:t>new.fecha_nac</a:t>
            </a:r>
            <a:r>
              <a:rPr lang="es-419" sz="1100" dirty="0"/>
              <a:t>, </a:t>
            </a:r>
            <a:r>
              <a:rPr lang="es-419" sz="1100" dirty="0" err="1"/>
              <a:t>new.edad</a:t>
            </a:r>
            <a:r>
              <a:rPr lang="es-419" sz="1100" dirty="0"/>
              <a:t>, </a:t>
            </a:r>
            <a:r>
              <a:rPr lang="es-419" sz="1100" dirty="0" err="1"/>
              <a:t>new.email</a:t>
            </a:r>
            <a:r>
              <a:rPr lang="es-419" sz="1100" dirty="0"/>
              <a:t>, </a:t>
            </a:r>
            <a:r>
              <a:rPr lang="es-419" sz="1100" dirty="0" err="1"/>
              <a:t>new.sexo</a:t>
            </a:r>
            <a:r>
              <a:rPr lang="es-419" sz="1100" dirty="0"/>
              <a:t>);</a:t>
            </a:r>
          </a:p>
          <a:p>
            <a:r>
              <a:rPr lang="es-419" sz="1100" dirty="0" err="1"/>
              <a:t>end</a:t>
            </a:r>
            <a:r>
              <a:rPr lang="es-419" sz="1100" dirty="0"/>
              <a:t>;</a:t>
            </a:r>
          </a:p>
          <a:p>
            <a:r>
              <a:rPr lang="es-419" sz="1100" dirty="0" err="1"/>
              <a:t>insert</a:t>
            </a:r>
            <a:r>
              <a:rPr lang="es-419" sz="1100" dirty="0"/>
              <a:t> </a:t>
            </a:r>
            <a:r>
              <a:rPr lang="es-419" sz="1100" dirty="0" err="1"/>
              <a:t>into</a:t>
            </a:r>
            <a:r>
              <a:rPr lang="es-419" sz="1100" dirty="0"/>
              <a:t> persona(</a:t>
            </a:r>
            <a:r>
              <a:rPr lang="es-419" sz="1100" dirty="0" err="1"/>
              <a:t>id_per</a:t>
            </a:r>
            <a:r>
              <a:rPr lang="es-419" sz="1100" dirty="0"/>
              <a:t>, nombre, apellidos, </a:t>
            </a:r>
            <a:r>
              <a:rPr lang="es-419" sz="1100" dirty="0" err="1"/>
              <a:t>fecha_nac</a:t>
            </a:r>
            <a:r>
              <a:rPr lang="es-419" sz="1100" dirty="0"/>
              <a:t>, edad, email, sexo)</a:t>
            </a:r>
          </a:p>
          <a:p>
            <a:r>
              <a:rPr lang="es-419" sz="1100" dirty="0"/>
              <a:t>VALUES (10, 'Joel', '</a:t>
            </a:r>
            <a:r>
              <a:rPr lang="es-419" sz="1100" dirty="0" err="1"/>
              <a:t>Pocoaca</a:t>
            </a:r>
            <a:r>
              <a:rPr lang="es-419" sz="1100" dirty="0"/>
              <a:t> Castillo', '2002-12-31', 19, 'Joe@gmail.com', 'm');</a:t>
            </a:r>
          </a:p>
          <a:p>
            <a:endParaRPr lang="es-419" sz="1100" dirty="0"/>
          </a:p>
          <a:p>
            <a:r>
              <a:rPr lang="es-419" sz="1100" dirty="0" err="1"/>
              <a:t>select</a:t>
            </a:r>
            <a:r>
              <a:rPr lang="es-419" sz="1100" dirty="0"/>
              <a:t> * </a:t>
            </a:r>
            <a:r>
              <a:rPr lang="es-419" sz="1100" dirty="0" err="1"/>
              <a:t>from</a:t>
            </a:r>
            <a:r>
              <a:rPr lang="es-419" sz="1100" dirty="0"/>
              <a:t> persona;</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276" y="2010031"/>
            <a:ext cx="5436973" cy="4091995"/>
          </a:xfrm>
          <a:prstGeom prst="rect">
            <a:avLst/>
          </a:prstGeom>
          <a:ln w="38100" cap="sq">
            <a:solidFill>
              <a:srgbClr val="000000"/>
            </a:solidFill>
            <a:prstDash val="solid"/>
            <a:miter lim="800000"/>
          </a:ln>
          <a:effectLst>
            <a:glow rad="228600">
              <a:schemeClr val="accent5">
                <a:satMod val="175000"/>
                <a:alpha val="40000"/>
              </a:schemeClr>
            </a:glow>
            <a:outerShdw blurRad="50800" dist="38100" dir="2700000" algn="tl" rotWithShape="0">
              <a:srgbClr val="000000">
                <a:alpha val="43000"/>
              </a:srgbClr>
            </a:outerShdw>
          </a:effectLst>
        </p:spPr>
      </p:pic>
    </p:spTree>
    <p:extLst>
      <p:ext uri="{BB962C8B-B14F-4D97-AF65-F5344CB8AC3E}">
        <p14:creationId xmlns:p14="http://schemas.microsoft.com/office/powerpoint/2010/main" val="20220859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0"/>
            <a:ext cx="12192000" cy="6857999"/>
          </a:xfrm>
          <a:prstGeom prst="rect">
            <a:avLst/>
          </a:prstGeom>
        </p:spPr>
      </p:pic>
      <p:sp>
        <p:nvSpPr>
          <p:cNvPr id="10" name="Rectángulo 9"/>
          <p:cNvSpPr/>
          <p:nvPr/>
        </p:nvSpPr>
        <p:spPr>
          <a:xfrm>
            <a:off x="151227" y="218655"/>
            <a:ext cx="7872427" cy="830997"/>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2400" b="1">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15.Crear una consulta SQL que haga uso de todas las tablas.</a:t>
            </a:r>
          </a:p>
          <a:p>
            <a:r>
              <a:rPr lang="es-419" sz="2400" b="1">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La consulta generada convertirlo a VISTA</a:t>
            </a:r>
            <a:endParaRPr lang="es-419" sz="24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endParaRPr>
          </a:p>
        </p:txBody>
      </p:sp>
      <p:sp>
        <p:nvSpPr>
          <p:cNvPr id="6" name="Proceso alternativo 5"/>
          <p:cNvSpPr/>
          <p:nvPr/>
        </p:nvSpPr>
        <p:spPr>
          <a:xfrm>
            <a:off x="151227" y="1557103"/>
            <a:ext cx="5854158" cy="4574418"/>
          </a:xfrm>
          <a:prstGeom prst="flowChartAlternateProcess">
            <a:avLst/>
          </a:prstGeom>
          <a:solidFill>
            <a:schemeClr val="accent2">
              <a:lumMod val="50000"/>
            </a:schemeClr>
          </a:solidFill>
          <a:effectLst>
            <a:glow rad="101600">
              <a:schemeClr val="accent2">
                <a:lumMod val="5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select </a:t>
            </a:r>
            <a:r>
              <a:rPr lang="en-US" sz="1200" dirty="0" err="1"/>
              <a:t>per.nombre</a:t>
            </a:r>
            <a:r>
              <a:rPr lang="en-US" sz="1200" dirty="0"/>
              <a:t>, </a:t>
            </a:r>
            <a:r>
              <a:rPr lang="en-US" sz="1200" dirty="0" err="1"/>
              <a:t>per.apellidos,depar.nombre</a:t>
            </a:r>
            <a:r>
              <a:rPr lang="en-US" sz="1200" dirty="0"/>
              <a:t>,</a:t>
            </a:r>
          </a:p>
          <a:p>
            <a:r>
              <a:rPr lang="en-US" sz="1200" dirty="0" err="1"/>
              <a:t>prov.nombre,proy.nombreProy,proy.tipoProy</a:t>
            </a:r>
            <a:endParaRPr lang="en-US" sz="1200" dirty="0"/>
          </a:p>
          <a:p>
            <a:r>
              <a:rPr lang="en-US" sz="1200" dirty="0"/>
              <a:t>from </a:t>
            </a:r>
            <a:r>
              <a:rPr lang="en-US" sz="1200" dirty="0" err="1"/>
              <a:t>departamento</a:t>
            </a:r>
            <a:r>
              <a:rPr lang="en-US" sz="1200" dirty="0"/>
              <a:t> as </a:t>
            </a:r>
            <a:r>
              <a:rPr lang="en-US" sz="1200" dirty="0" err="1"/>
              <a:t>depar</a:t>
            </a:r>
            <a:endParaRPr lang="en-US" sz="1200" dirty="0"/>
          </a:p>
          <a:p>
            <a:r>
              <a:rPr lang="en-US" sz="1200" dirty="0"/>
              <a:t>inner join </a:t>
            </a:r>
            <a:r>
              <a:rPr lang="en-US" sz="1200" dirty="0" err="1"/>
              <a:t>provincia</a:t>
            </a:r>
            <a:r>
              <a:rPr lang="en-US" sz="1200" dirty="0"/>
              <a:t> as </a:t>
            </a:r>
            <a:r>
              <a:rPr lang="en-US" sz="1200" dirty="0" err="1"/>
              <a:t>prov</a:t>
            </a:r>
            <a:r>
              <a:rPr lang="en-US" sz="1200" dirty="0"/>
              <a:t> on </a:t>
            </a:r>
            <a:r>
              <a:rPr lang="en-US" sz="1200" dirty="0" err="1"/>
              <a:t>depar.id_dep</a:t>
            </a:r>
            <a:r>
              <a:rPr lang="en-US" sz="1200" dirty="0"/>
              <a:t> = </a:t>
            </a:r>
            <a:r>
              <a:rPr lang="en-US" sz="1200" dirty="0" err="1"/>
              <a:t>prov.id_dep</a:t>
            </a:r>
            <a:endParaRPr lang="en-US" sz="1200" dirty="0"/>
          </a:p>
          <a:p>
            <a:r>
              <a:rPr lang="en-US" sz="1200" dirty="0"/>
              <a:t>inner join persona as per on </a:t>
            </a:r>
            <a:r>
              <a:rPr lang="en-US" sz="1200" dirty="0" err="1"/>
              <a:t>depar.id_dep</a:t>
            </a:r>
            <a:r>
              <a:rPr lang="en-US" sz="1200" dirty="0"/>
              <a:t> = </a:t>
            </a:r>
            <a:r>
              <a:rPr lang="en-US" sz="1200" dirty="0" err="1"/>
              <a:t>per.id_dep</a:t>
            </a:r>
            <a:endParaRPr lang="en-US" sz="1200" dirty="0"/>
          </a:p>
          <a:p>
            <a:r>
              <a:rPr lang="en-US" sz="1200" dirty="0"/>
              <a:t>inner join </a:t>
            </a:r>
            <a:r>
              <a:rPr lang="en-US" sz="1200" dirty="0" err="1"/>
              <a:t>detalle_proyecto</a:t>
            </a:r>
            <a:r>
              <a:rPr lang="en-US" sz="1200" dirty="0"/>
              <a:t> as dep on </a:t>
            </a:r>
            <a:r>
              <a:rPr lang="en-US" sz="1200" dirty="0" err="1"/>
              <a:t>per.id_per</a:t>
            </a:r>
            <a:r>
              <a:rPr lang="en-US" sz="1200" dirty="0"/>
              <a:t> = </a:t>
            </a:r>
            <a:r>
              <a:rPr lang="en-US" sz="1200" dirty="0" err="1"/>
              <a:t>dep.id_per</a:t>
            </a:r>
            <a:endParaRPr lang="en-US" sz="1200" dirty="0"/>
          </a:p>
          <a:p>
            <a:r>
              <a:rPr lang="en-US" sz="1200" dirty="0"/>
              <a:t>inner join </a:t>
            </a:r>
            <a:r>
              <a:rPr lang="en-US" sz="1200" dirty="0" err="1"/>
              <a:t>proyecto</a:t>
            </a:r>
            <a:r>
              <a:rPr lang="en-US" sz="1200" dirty="0"/>
              <a:t> as </a:t>
            </a:r>
            <a:r>
              <a:rPr lang="en-US" sz="1200" dirty="0" err="1"/>
              <a:t>proy</a:t>
            </a:r>
            <a:r>
              <a:rPr lang="en-US" sz="1200" dirty="0"/>
              <a:t> on </a:t>
            </a:r>
            <a:r>
              <a:rPr lang="en-US" sz="1200" dirty="0" err="1"/>
              <a:t>dep.id_proy</a:t>
            </a:r>
            <a:r>
              <a:rPr lang="en-US" sz="1200" dirty="0"/>
              <a:t> = </a:t>
            </a:r>
            <a:r>
              <a:rPr lang="en-US" sz="1200" dirty="0" err="1"/>
              <a:t>proy.id_proy</a:t>
            </a:r>
            <a:r>
              <a:rPr lang="en-US" sz="1200" dirty="0"/>
              <a:t>;</a:t>
            </a:r>
          </a:p>
          <a:p>
            <a:endParaRPr lang="en-US" sz="1200" dirty="0"/>
          </a:p>
          <a:p>
            <a:endParaRPr lang="en-US" sz="1200" dirty="0"/>
          </a:p>
          <a:p>
            <a:r>
              <a:rPr lang="en-US" sz="1200" dirty="0"/>
              <a:t>create view </a:t>
            </a:r>
            <a:r>
              <a:rPr lang="en-US" sz="1200" dirty="0" err="1"/>
              <a:t>las_tablas</a:t>
            </a:r>
            <a:r>
              <a:rPr lang="en-US" sz="1200" dirty="0"/>
              <a:t> as</a:t>
            </a:r>
          </a:p>
          <a:p>
            <a:r>
              <a:rPr lang="en-US" sz="1200" dirty="0"/>
              <a:t>select </a:t>
            </a:r>
            <a:r>
              <a:rPr lang="en-US" sz="1200" dirty="0" err="1"/>
              <a:t>per.nombre</a:t>
            </a:r>
            <a:r>
              <a:rPr lang="en-US" sz="1200" dirty="0"/>
              <a:t>,</a:t>
            </a:r>
          </a:p>
          <a:p>
            <a:r>
              <a:rPr lang="en-US" sz="1200" dirty="0"/>
              <a:t>       </a:t>
            </a:r>
            <a:r>
              <a:rPr lang="en-US" sz="1200" dirty="0" err="1"/>
              <a:t>per.apellidos</a:t>
            </a:r>
            <a:r>
              <a:rPr lang="en-US" sz="1200" dirty="0"/>
              <a:t>,</a:t>
            </a:r>
          </a:p>
          <a:p>
            <a:r>
              <a:rPr lang="en-US" sz="1200" dirty="0"/>
              <a:t>       </a:t>
            </a:r>
            <a:r>
              <a:rPr lang="en-US" sz="1200" dirty="0" err="1"/>
              <a:t>proy.nombreProy</a:t>
            </a:r>
            <a:r>
              <a:rPr lang="en-US" sz="1200" dirty="0"/>
              <a:t>,</a:t>
            </a:r>
          </a:p>
          <a:p>
            <a:r>
              <a:rPr lang="en-US" sz="1200" dirty="0"/>
              <a:t>       </a:t>
            </a:r>
            <a:r>
              <a:rPr lang="en-US" sz="1200" dirty="0" err="1"/>
              <a:t>proy.tipoProy</a:t>
            </a:r>
            <a:endParaRPr lang="en-US" sz="1200" dirty="0"/>
          </a:p>
          <a:p>
            <a:r>
              <a:rPr lang="en-US" sz="1200" dirty="0"/>
              <a:t>from </a:t>
            </a:r>
            <a:r>
              <a:rPr lang="en-US" sz="1200" dirty="0" err="1"/>
              <a:t>departamento</a:t>
            </a:r>
            <a:r>
              <a:rPr lang="en-US" sz="1200" dirty="0"/>
              <a:t> as </a:t>
            </a:r>
            <a:r>
              <a:rPr lang="en-US" sz="1200" dirty="0" err="1"/>
              <a:t>depar</a:t>
            </a:r>
            <a:endParaRPr lang="en-US" sz="1200" dirty="0"/>
          </a:p>
          <a:p>
            <a:r>
              <a:rPr lang="en-US" sz="1200" dirty="0"/>
              <a:t>         inner join </a:t>
            </a:r>
            <a:r>
              <a:rPr lang="en-US" sz="1200" dirty="0" err="1"/>
              <a:t>provincia</a:t>
            </a:r>
            <a:r>
              <a:rPr lang="en-US" sz="1200" dirty="0"/>
              <a:t> as </a:t>
            </a:r>
            <a:r>
              <a:rPr lang="en-US" sz="1200" dirty="0" err="1"/>
              <a:t>prov</a:t>
            </a:r>
            <a:r>
              <a:rPr lang="en-US" sz="1200" dirty="0"/>
              <a:t> on </a:t>
            </a:r>
            <a:r>
              <a:rPr lang="en-US" sz="1200" dirty="0" err="1"/>
              <a:t>depar.id_dep</a:t>
            </a:r>
            <a:r>
              <a:rPr lang="en-US" sz="1200" dirty="0"/>
              <a:t> = </a:t>
            </a:r>
            <a:r>
              <a:rPr lang="en-US" sz="1200" dirty="0" err="1"/>
              <a:t>prov.id_dep</a:t>
            </a:r>
            <a:endParaRPr lang="en-US" sz="1200" dirty="0"/>
          </a:p>
          <a:p>
            <a:r>
              <a:rPr lang="en-US" sz="1200" dirty="0"/>
              <a:t>         inner join persona as per on </a:t>
            </a:r>
            <a:r>
              <a:rPr lang="en-US" sz="1200" dirty="0" err="1"/>
              <a:t>depar.id_dep</a:t>
            </a:r>
            <a:r>
              <a:rPr lang="en-US" sz="1200" dirty="0"/>
              <a:t> = </a:t>
            </a:r>
            <a:r>
              <a:rPr lang="en-US" sz="1200" dirty="0" err="1"/>
              <a:t>per.id_dep</a:t>
            </a:r>
            <a:endParaRPr lang="en-US" sz="1200" dirty="0"/>
          </a:p>
          <a:p>
            <a:r>
              <a:rPr lang="en-US" sz="1200" dirty="0"/>
              <a:t>         inner join </a:t>
            </a:r>
            <a:r>
              <a:rPr lang="en-US" sz="1200" dirty="0" err="1"/>
              <a:t>detalle_proyecto</a:t>
            </a:r>
            <a:r>
              <a:rPr lang="en-US" sz="1200" dirty="0"/>
              <a:t> as dep on </a:t>
            </a:r>
            <a:r>
              <a:rPr lang="en-US" sz="1200" dirty="0" err="1"/>
              <a:t>per.id_per</a:t>
            </a:r>
            <a:r>
              <a:rPr lang="en-US" sz="1200" dirty="0"/>
              <a:t> = </a:t>
            </a:r>
            <a:r>
              <a:rPr lang="en-US" sz="1200" dirty="0" err="1"/>
              <a:t>dep.id_per</a:t>
            </a:r>
            <a:endParaRPr lang="en-US" sz="1200" dirty="0"/>
          </a:p>
          <a:p>
            <a:r>
              <a:rPr lang="en-US" sz="1200" dirty="0"/>
              <a:t>         inner join </a:t>
            </a:r>
            <a:r>
              <a:rPr lang="en-US" sz="1200" dirty="0" err="1"/>
              <a:t>proyecto</a:t>
            </a:r>
            <a:r>
              <a:rPr lang="en-US" sz="1200" dirty="0"/>
              <a:t> as </a:t>
            </a:r>
            <a:r>
              <a:rPr lang="en-US" sz="1200" dirty="0" err="1"/>
              <a:t>proy</a:t>
            </a:r>
            <a:r>
              <a:rPr lang="en-US" sz="1200" dirty="0"/>
              <a:t> on </a:t>
            </a:r>
            <a:r>
              <a:rPr lang="en-US" sz="1200" dirty="0" err="1"/>
              <a:t>dep.id_proy</a:t>
            </a:r>
            <a:r>
              <a:rPr lang="en-US" sz="1200" dirty="0"/>
              <a:t> = </a:t>
            </a:r>
            <a:r>
              <a:rPr lang="en-US" sz="1200" dirty="0" err="1"/>
              <a:t>proy.id_proy</a:t>
            </a:r>
            <a:r>
              <a:rPr lang="en-US" sz="1200" dirty="0"/>
              <a:t>;</a:t>
            </a:r>
          </a:p>
          <a:p>
            <a:endParaRPr lang="en-US" sz="1200" dirty="0"/>
          </a:p>
          <a:p>
            <a:r>
              <a:rPr lang="en-US" sz="1200" dirty="0"/>
              <a:t>select * from </a:t>
            </a:r>
            <a:r>
              <a:rPr lang="en-US" sz="1200" dirty="0" err="1"/>
              <a:t>las_tablas</a:t>
            </a:r>
            <a:r>
              <a:rPr lang="en-US" sz="1200" dirty="0"/>
              <a:t>;</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843" y="2248477"/>
            <a:ext cx="5761699" cy="3766892"/>
          </a:xfrm>
          <a:prstGeom prst="rect">
            <a:avLst/>
          </a:prstGeom>
          <a:ln w="38100" cap="sq">
            <a:solidFill>
              <a:srgbClr val="000000"/>
            </a:solidFill>
            <a:prstDash val="solid"/>
            <a:miter lim="800000"/>
          </a:ln>
          <a:effectLst>
            <a:glow rad="228600">
              <a:schemeClr val="accent4">
                <a:satMod val="175000"/>
                <a:alpha val="40000"/>
              </a:schemeClr>
            </a:glow>
            <a:outerShdw blurRad="50800" dist="38100" dir="2700000" algn="tl" rotWithShape="0">
              <a:srgbClr val="000000">
                <a:alpha val="43000"/>
              </a:srgbClr>
            </a:outerShdw>
          </a:effectLst>
        </p:spPr>
      </p:pic>
    </p:spTree>
    <p:extLst>
      <p:ext uri="{BB962C8B-B14F-4D97-AF65-F5344CB8AC3E}">
        <p14:creationId xmlns:p14="http://schemas.microsoft.com/office/powerpoint/2010/main" val="8587619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pic>
        <p:nvPicPr>
          <p:cNvPr id="5" name="Imagen 4"/>
          <p:cNvPicPr>
            <a:picLocks noChangeAspect="1"/>
          </p:cNvPicPr>
          <p:nvPr/>
        </p:nvPicPr>
        <p:blipFill>
          <a:blip r:embed="rId3"/>
          <a:stretch>
            <a:fillRect/>
          </a:stretch>
        </p:blipFill>
        <p:spPr>
          <a:xfrm>
            <a:off x="3506598" y="419450"/>
            <a:ext cx="5402510" cy="3271706"/>
          </a:xfrm>
          <a:prstGeom prst="rect">
            <a:avLst/>
          </a:prstGeom>
        </p:spPr>
      </p:pic>
      <p:sp>
        <p:nvSpPr>
          <p:cNvPr id="6" name="CuadroTexto 5"/>
          <p:cNvSpPr txBox="1"/>
          <p:nvPr/>
        </p:nvSpPr>
        <p:spPr>
          <a:xfrm>
            <a:off x="4211273" y="2055303"/>
            <a:ext cx="2701255" cy="1476462"/>
          </a:xfrm>
          <a:prstGeom prst="rect">
            <a:avLst/>
          </a:prstGeom>
          <a:noFill/>
        </p:spPr>
        <p:txBody>
          <a:bodyPr wrap="square" rtlCol="0">
            <a:spAutoFit/>
          </a:bodyPr>
          <a:lstStyle/>
          <a:p>
            <a:endParaRPr lang="es-419" dirty="0"/>
          </a:p>
        </p:txBody>
      </p:sp>
      <p:sp>
        <p:nvSpPr>
          <p:cNvPr id="7" name="Rectángulo 6"/>
          <p:cNvSpPr/>
          <p:nvPr/>
        </p:nvSpPr>
        <p:spPr>
          <a:xfrm>
            <a:off x="2195301" y="2643089"/>
            <a:ext cx="7801397" cy="1754326"/>
          </a:xfrm>
          <a:prstGeom prst="rect">
            <a:avLst/>
          </a:prstGeom>
          <a:noFill/>
        </p:spPr>
        <p:txBody>
          <a:bodyPr wrap="square" lIns="91440" tIns="45720" rIns="91440" bIns="45720">
            <a:spAutoFit/>
          </a:bodyPr>
          <a:lstStyle/>
          <a:p>
            <a:pPr algn="ctr"/>
            <a:r>
              <a:rPr lang="es-ES" sz="5400" b="1" dirty="0" smtClean="0">
                <a:ln w="6600">
                  <a:solidFill>
                    <a:schemeClr val="accent2"/>
                  </a:solidFill>
                  <a:prstDash val="solid"/>
                </a:ln>
                <a:solidFill>
                  <a:srgbClr val="FFFF00"/>
                </a:solidFill>
                <a:effectLst>
                  <a:outerShdw dist="38100" dir="2700000" algn="tl" rotWithShape="0">
                    <a:schemeClr val="accent2"/>
                  </a:outerShdw>
                </a:effectLst>
              </a:rPr>
              <a:t>¡GRACIAS POR SU ATENCIÓN!</a:t>
            </a:r>
            <a:endParaRPr lang="es-ES" sz="5400" b="1" cap="none" spc="0" dirty="0">
              <a:ln w="6600">
                <a:solidFill>
                  <a:schemeClr val="accent2"/>
                </a:solidFill>
                <a:prstDash val="solid"/>
              </a:ln>
              <a:solidFill>
                <a:srgbClr val="FFFF00"/>
              </a:solidFill>
              <a:effectLst>
                <a:outerShdw dist="38100" dir="2700000" algn="tl" rotWithShape="0">
                  <a:schemeClr val="accent2"/>
                </a:outerShdw>
              </a:effectLst>
            </a:endParaRPr>
          </a:p>
        </p:txBody>
      </p:sp>
      <p:sp>
        <p:nvSpPr>
          <p:cNvPr id="8" name="Nube 7"/>
          <p:cNvSpPr/>
          <p:nvPr/>
        </p:nvSpPr>
        <p:spPr>
          <a:xfrm>
            <a:off x="215694" y="4494445"/>
            <a:ext cx="5545124" cy="2126609"/>
          </a:xfrm>
          <a:prstGeom prst="cloud">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s-MX" dirty="0" smtClean="0"/>
              <a:t>ENLACE AL VIDEO</a:t>
            </a:r>
          </a:p>
          <a:p>
            <a:pPr algn="ctr"/>
            <a:r>
              <a:rPr lang="es-419" b="1" dirty="0">
                <a:hlinkClick r:id="rId4"/>
              </a:rPr>
              <a:t>https://</a:t>
            </a:r>
            <a:r>
              <a:rPr lang="es-419" b="1" dirty="0" smtClean="0">
                <a:hlinkClick r:id="rId4"/>
              </a:rPr>
              <a:t>drive.google.com/file/d/1yqgs4Ejyl9KT0aWIsM5dCGDgOho0xyUm/view?usp=sharing</a:t>
            </a:r>
            <a:endParaRPr lang="es-419" b="1" dirty="0" smtClean="0"/>
          </a:p>
          <a:p>
            <a:pPr algn="ctr"/>
            <a:endParaRPr lang="es-419" dirty="0"/>
          </a:p>
        </p:txBody>
      </p:sp>
    </p:spTree>
    <p:extLst>
      <p:ext uri="{BB962C8B-B14F-4D97-AF65-F5344CB8AC3E}">
        <p14:creationId xmlns:p14="http://schemas.microsoft.com/office/powerpoint/2010/main" val="3148704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 y="0"/>
            <a:ext cx="12192000" cy="6858000"/>
          </a:xfrm>
          <a:prstGeom prst="rect">
            <a:avLst/>
          </a:prstGeom>
        </p:spPr>
      </p:pic>
      <p:sp>
        <p:nvSpPr>
          <p:cNvPr id="4" name="Rectángulo 3"/>
          <p:cNvSpPr/>
          <p:nvPr/>
        </p:nvSpPr>
        <p:spPr>
          <a:xfrm>
            <a:off x="156520" y="172994"/>
            <a:ext cx="8328453" cy="584775"/>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1. Defina que es lenguaje procedural en </a:t>
            </a:r>
            <a:r>
              <a:rPr lang="es-419" sz="3200" b="1" dirty="0" err="1"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MySQL</a:t>
            </a:r>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a:t>
            </a:r>
          </a:p>
        </p:txBody>
      </p:sp>
      <p:sp>
        <p:nvSpPr>
          <p:cNvPr id="5" name="CuadroTexto 4"/>
          <p:cNvSpPr txBox="1"/>
          <p:nvPr/>
        </p:nvSpPr>
        <p:spPr>
          <a:xfrm>
            <a:off x="156520" y="930763"/>
            <a:ext cx="4300151" cy="1323439"/>
          </a:xfrm>
          <a:prstGeom prst="rect">
            <a:avLst/>
          </a:prstGeom>
          <a:solidFill>
            <a:schemeClr val="accent4">
              <a:lumMod val="60000"/>
              <a:lumOff val="40000"/>
            </a:schemeClr>
          </a:solidFill>
          <a:ln w="12700">
            <a:solidFill>
              <a:schemeClr val="tx1"/>
            </a:solidFill>
          </a:ln>
          <a:effectLst>
            <a:glow rad="101600">
              <a:srgbClr val="00B0F0">
                <a:alpha val="60000"/>
              </a:srgbClr>
            </a:glow>
          </a:effectLst>
          <a:scene3d>
            <a:camera prst="orthographicFront"/>
            <a:lightRig rig="threePt" dir="t"/>
          </a:scene3d>
          <a:sp3d>
            <a:bevelT w="165100" prst="coolSlant"/>
          </a:sp3d>
        </p:spPr>
        <p:txBody>
          <a:bodyPr wrap="square" rtlCol="0">
            <a:spAutoFit/>
          </a:bodyPr>
          <a:lstStyle/>
          <a:p>
            <a:r>
              <a:rPr lang="es-419" sz="1600" b="1" dirty="0" smtClean="0">
                <a:latin typeface="Times New Roman" panose="02020603050405020304" pitchFamily="18" charset="0"/>
                <a:cs typeface="Times New Roman" panose="02020603050405020304" pitchFamily="18" charset="0"/>
              </a:rPr>
              <a:t>Lenguajes </a:t>
            </a:r>
            <a:r>
              <a:rPr lang="es-419" sz="1600" b="1" dirty="0" err="1" smtClean="0">
                <a:latin typeface="Times New Roman" panose="02020603050405020304" pitchFamily="18" charset="0"/>
                <a:cs typeface="Times New Roman" panose="02020603050405020304" pitchFamily="18" charset="0"/>
              </a:rPr>
              <a:t>procuderales</a:t>
            </a:r>
            <a:r>
              <a:rPr lang="es-419" sz="1600" b="1" dirty="0" smtClean="0">
                <a:latin typeface="Times New Roman" panose="02020603050405020304" pitchFamily="18" charset="0"/>
                <a:cs typeface="Times New Roman" panose="02020603050405020304" pitchFamily="18" charset="0"/>
              </a:rPr>
              <a:t> o procedimentales: El usuario da órdenes para que se realicen las tareas pertinentes con el objetico de recuperar los datos requeridos. Es la base del lenguaje de consulta SQL</a:t>
            </a:r>
            <a:endParaRPr lang="es-419" sz="1600" b="1" dirty="0">
              <a:latin typeface="Times New Roman" panose="02020603050405020304" pitchFamily="18" charset="0"/>
              <a:cs typeface="Times New Roman" panose="02020603050405020304" pitchFamily="18" charset="0"/>
            </a:endParaRPr>
          </a:p>
        </p:txBody>
      </p:sp>
      <p:sp>
        <p:nvSpPr>
          <p:cNvPr id="6" name="Rectángulo 5"/>
          <p:cNvSpPr/>
          <p:nvPr/>
        </p:nvSpPr>
        <p:spPr>
          <a:xfrm>
            <a:off x="156520" y="2807892"/>
            <a:ext cx="7418739" cy="584775"/>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3200" b="1"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2. Defina que es una FUCNTION en MySQL.</a:t>
            </a:r>
            <a:endPar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endParaRPr>
          </a:p>
        </p:txBody>
      </p:sp>
      <p:sp>
        <p:nvSpPr>
          <p:cNvPr id="7" name="CuadroTexto 6"/>
          <p:cNvSpPr txBox="1"/>
          <p:nvPr/>
        </p:nvSpPr>
        <p:spPr>
          <a:xfrm>
            <a:off x="477795" y="4075862"/>
            <a:ext cx="4300151" cy="1200329"/>
          </a:xfrm>
          <a:prstGeom prst="rect">
            <a:avLst/>
          </a:prstGeom>
          <a:solidFill>
            <a:schemeClr val="accent6">
              <a:lumMod val="40000"/>
              <a:lumOff val="60000"/>
            </a:schemeClr>
          </a:solidFill>
          <a:ln>
            <a:solidFill>
              <a:schemeClr val="tx1"/>
            </a:solidFill>
          </a:ln>
          <a:effectLst>
            <a:glow rad="228600">
              <a:schemeClr val="accent4">
                <a:satMod val="175000"/>
                <a:alpha val="40000"/>
              </a:schemeClr>
            </a:glow>
          </a:effectLst>
          <a:scene3d>
            <a:camera prst="orthographicFront"/>
            <a:lightRig rig="threePt" dir="t"/>
          </a:scene3d>
          <a:sp3d>
            <a:bevelT w="165100" prst="coolSlant"/>
          </a:sp3d>
        </p:spPr>
        <p:txBody>
          <a:bodyPr wrap="square" rtlCol="0">
            <a:spAutoFit/>
          </a:bodyPr>
          <a:lstStyle/>
          <a:p>
            <a:r>
              <a:rPr lang="es-419" b="1" dirty="0" smtClean="0">
                <a:latin typeface="Times New Roman" panose="02020603050405020304" pitchFamily="18" charset="0"/>
                <a:cs typeface="Times New Roman" panose="02020603050405020304" pitchFamily="18" charset="0"/>
              </a:rPr>
              <a:t>Las funciones son piezas de código que reciben datos de entrada, realizan operaciones con ellos y luego devuelven un resultado.</a:t>
            </a:r>
            <a:endParaRPr lang="es-419" b="1" dirty="0">
              <a:latin typeface="Times New Roman" panose="02020603050405020304" pitchFamily="18" charset="0"/>
              <a:cs typeface="Times New Roman" panose="02020603050405020304" pitchFamily="18" charset="0"/>
            </a:endParaRPr>
          </a:p>
        </p:txBody>
      </p:sp>
      <p:pic>
        <p:nvPicPr>
          <p:cNvPr id="8" name="Imagen 7"/>
          <p:cNvPicPr>
            <a:picLocks noChangeAspect="1"/>
          </p:cNvPicPr>
          <p:nvPr/>
        </p:nvPicPr>
        <p:blipFill>
          <a:blip r:embed="rId3"/>
          <a:stretch>
            <a:fillRect/>
          </a:stretch>
        </p:blipFill>
        <p:spPr>
          <a:xfrm>
            <a:off x="7149309" y="1029318"/>
            <a:ext cx="2188922" cy="15202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Imagen 8"/>
          <p:cNvPicPr>
            <a:picLocks noChangeAspect="1"/>
          </p:cNvPicPr>
          <p:nvPr/>
        </p:nvPicPr>
        <p:blipFill>
          <a:blip r:embed="rId4"/>
          <a:stretch>
            <a:fillRect/>
          </a:stretch>
        </p:blipFill>
        <p:spPr>
          <a:xfrm>
            <a:off x="6899099" y="3909265"/>
            <a:ext cx="3171748" cy="15335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731173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a:stretch>
            <a:fillRect/>
          </a:stretch>
        </p:blipFill>
        <p:spPr>
          <a:xfrm>
            <a:off x="0" y="0"/>
            <a:ext cx="12192000" cy="6858000"/>
          </a:xfrm>
          <a:prstGeom prst="rect">
            <a:avLst/>
          </a:prstGeom>
        </p:spPr>
      </p:pic>
      <p:sp>
        <p:nvSpPr>
          <p:cNvPr id="4" name="Rectángulo 3"/>
          <p:cNvSpPr/>
          <p:nvPr/>
        </p:nvSpPr>
        <p:spPr>
          <a:xfrm>
            <a:off x="156520" y="172994"/>
            <a:ext cx="8328453" cy="1077218"/>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3200" b="1"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3. Cuál es la diferencia entre funciones y procedimientos almacenados</a:t>
            </a:r>
            <a:endPar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endParaRPr>
          </a:p>
        </p:txBody>
      </p:sp>
      <p:sp>
        <p:nvSpPr>
          <p:cNvPr id="5" name="CuadroTexto 4"/>
          <p:cNvSpPr txBox="1"/>
          <p:nvPr/>
        </p:nvSpPr>
        <p:spPr>
          <a:xfrm>
            <a:off x="156520" y="1423206"/>
            <a:ext cx="5623495" cy="1569660"/>
          </a:xfrm>
          <a:prstGeom prst="rect">
            <a:avLst/>
          </a:prstGeom>
          <a:solidFill>
            <a:srgbClr val="00B0F0"/>
          </a:solidFill>
          <a:ln w="12700">
            <a:solidFill>
              <a:schemeClr val="tx1"/>
            </a:solidFill>
          </a:ln>
          <a:effectLst>
            <a:glow rad="101600">
              <a:srgbClr val="00B0F0">
                <a:alpha val="60000"/>
              </a:srgbClr>
            </a:glow>
          </a:effectLst>
          <a:scene3d>
            <a:camera prst="orthographicFront"/>
            <a:lightRig rig="threePt" dir="t"/>
          </a:scene3d>
          <a:sp3d>
            <a:bevelT w="165100" prst="coolSlant"/>
          </a:sp3d>
        </p:spPr>
        <p:txBody>
          <a:bodyPr wrap="square" rtlCol="0">
            <a:spAutoFit/>
          </a:bodyPr>
          <a:lstStyle/>
          <a:p>
            <a:r>
              <a:rPr lang="es-419" sz="1600" b="1" dirty="0" smtClean="0">
                <a:latin typeface="Times New Roman" panose="02020603050405020304" pitchFamily="18" charset="0"/>
                <a:cs typeface="Times New Roman" panose="02020603050405020304" pitchFamily="18" charset="0"/>
              </a:rPr>
              <a:t>Cuando llama al procedimiento almacenado, se debe especificar que es un parámetro externo. Una ventaja de los procedimientos almacenados es que puede obtener varios parámetros mientras que, en las funciones, solo se puede devolver una variable (función escalar) o una tabla (funciones con valores de tabla).</a:t>
            </a:r>
            <a:endParaRPr lang="es-419" sz="1600" b="1" dirty="0">
              <a:latin typeface="Times New Roman" panose="02020603050405020304" pitchFamily="18" charset="0"/>
              <a:cs typeface="Times New Roman" panose="02020603050405020304" pitchFamily="18" charset="0"/>
            </a:endParaRPr>
          </a:p>
        </p:txBody>
      </p:sp>
      <p:sp>
        <p:nvSpPr>
          <p:cNvPr id="6" name="Rectángulo 5"/>
          <p:cNvSpPr/>
          <p:nvPr/>
        </p:nvSpPr>
        <p:spPr>
          <a:xfrm>
            <a:off x="265577" y="3106076"/>
            <a:ext cx="6344948" cy="1077218"/>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4. Cómo se ejecuta una función y un procedimiento almacenado.</a:t>
            </a:r>
          </a:p>
        </p:txBody>
      </p:sp>
      <p:sp>
        <p:nvSpPr>
          <p:cNvPr id="7" name="CuadroTexto 6"/>
          <p:cNvSpPr txBox="1"/>
          <p:nvPr/>
        </p:nvSpPr>
        <p:spPr>
          <a:xfrm>
            <a:off x="367491" y="4366484"/>
            <a:ext cx="6528259" cy="2062103"/>
          </a:xfrm>
          <a:prstGeom prst="rect">
            <a:avLst/>
          </a:prstGeom>
          <a:solidFill>
            <a:schemeClr val="accent4">
              <a:lumMod val="40000"/>
              <a:lumOff val="60000"/>
            </a:schemeClr>
          </a:solidFill>
          <a:ln>
            <a:solidFill>
              <a:schemeClr val="tx1"/>
            </a:solidFill>
          </a:ln>
          <a:effectLst>
            <a:glow rad="228600">
              <a:schemeClr val="accent4">
                <a:satMod val="175000"/>
                <a:alpha val="40000"/>
              </a:schemeClr>
            </a:glow>
          </a:effectLst>
          <a:scene3d>
            <a:camera prst="orthographicFront"/>
            <a:lightRig rig="threePt" dir="t"/>
          </a:scene3d>
          <a:sp3d>
            <a:bevelT w="165100" prst="coolSlant"/>
          </a:sp3d>
        </p:spPr>
        <p:txBody>
          <a:bodyPr wrap="square" rtlCol="0">
            <a:spAutoFit/>
          </a:bodyPr>
          <a:lstStyle/>
          <a:p>
            <a:r>
              <a:rPr lang="es-MX" sz="1600" b="1" dirty="0" smtClean="0">
                <a:latin typeface="Times New Roman" panose="02020603050405020304" pitchFamily="18" charset="0"/>
                <a:cs typeface="Times New Roman" panose="02020603050405020304" pitchFamily="18" charset="0"/>
              </a:rPr>
              <a:t>Primeramente se debe crear una función para lo que usaremos </a:t>
            </a:r>
            <a:r>
              <a:rPr lang="es-MX" sz="1600" b="1" dirty="0" err="1" smtClean="0">
                <a:latin typeface="Times New Roman" panose="02020603050405020304" pitchFamily="18" charset="0"/>
                <a:cs typeface="Times New Roman" panose="02020603050405020304" pitchFamily="18" charset="0"/>
              </a:rPr>
              <a:t>create</a:t>
            </a:r>
            <a:r>
              <a:rPr lang="es-MX" sz="1600" b="1" dirty="0" smtClean="0">
                <a:latin typeface="Times New Roman" panose="02020603050405020304" pitchFamily="18" charset="0"/>
                <a:cs typeface="Times New Roman" panose="02020603050405020304" pitchFamily="18" charset="0"/>
              </a:rPr>
              <a:t> </a:t>
            </a:r>
            <a:r>
              <a:rPr lang="es-MX" sz="1600" b="1" dirty="0" err="1" smtClean="0">
                <a:latin typeface="Times New Roman" panose="02020603050405020304" pitchFamily="18" charset="0"/>
                <a:cs typeface="Times New Roman" panose="02020603050405020304" pitchFamily="18" charset="0"/>
              </a:rPr>
              <a:t>function</a:t>
            </a:r>
            <a:r>
              <a:rPr lang="es-MX" sz="1600" b="1" dirty="0" smtClean="0">
                <a:latin typeface="Times New Roman" panose="02020603050405020304" pitchFamily="18" charset="0"/>
                <a:cs typeface="Times New Roman" panose="02020603050405020304" pitchFamily="18" charset="0"/>
              </a:rPr>
              <a:t> y para el procedimiento almacenado seria </a:t>
            </a:r>
            <a:r>
              <a:rPr lang="es-MX" sz="1600" b="1" dirty="0" err="1" smtClean="0">
                <a:latin typeface="Times New Roman" panose="02020603050405020304" pitchFamily="18" charset="0"/>
                <a:cs typeface="Times New Roman" panose="02020603050405020304" pitchFamily="18" charset="0"/>
              </a:rPr>
              <a:t>create</a:t>
            </a:r>
            <a:r>
              <a:rPr lang="es-MX" sz="1600" b="1" dirty="0" smtClean="0">
                <a:latin typeface="Times New Roman" panose="02020603050405020304" pitchFamily="18" charset="0"/>
                <a:cs typeface="Times New Roman" panose="02020603050405020304" pitchFamily="18" charset="0"/>
              </a:rPr>
              <a:t> </a:t>
            </a:r>
            <a:r>
              <a:rPr lang="es-MX" sz="1600" b="1" dirty="0" err="1" smtClean="0">
                <a:latin typeface="Times New Roman" panose="02020603050405020304" pitchFamily="18" charset="0"/>
                <a:cs typeface="Times New Roman" panose="02020603050405020304" pitchFamily="18" charset="0"/>
              </a:rPr>
              <a:t>procedure</a:t>
            </a:r>
            <a:r>
              <a:rPr lang="es-MX" sz="1600" b="1" dirty="0" smtClean="0">
                <a:latin typeface="Times New Roman" panose="02020603050405020304" pitchFamily="18" charset="0"/>
                <a:cs typeface="Times New Roman" panose="02020603050405020304" pitchFamily="18" charset="0"/>
              </a:rPr>
              <a:t>  con sus procedimientos ya realizados, para salir por pantalla necesitaremos un </a:t>
            </a:r>
            <a:r>
              <a:rPr lang="es-MX" sz="1600" b="1" dirty="0" err="1" smtClean="0">
                <a:latin typeface="Times New Roman" panose="02020603050405020304" pitchFamily="18" charset="0"/>
                <a:cs typeface="Times New Roman" panose="02020603050405020304" pitchFamily="18" charset="0"/>
              </a:rPr>
              <a:t>select</a:t>
            </a:r>
            <a:r>
              <a:rPr lang="es-MX" sz="1600" b="1" dirty="0" smtClean="0">
                <a:latin typeface="Times New Roman" panose="02020603050405020304" pitchFamily="18" charset="0"/>
                <a:cs typeface="Times New Roman" panose="02020603050405020304" pitchFamily="18" charset="0"/>
              </a:rPr>
              <a:t>.</a:t>
            </a:r>
          </a:p>
          <a:p>
            <a:r>
              <a:rPr lang="es-419" sz="1600" b="1" dirty="0">
                <a:latin typeface="Times New Roman" panose="02020603050405020304" pitchFamily="18" charset="0"/>
                <a:cs typeface="Times New Roman" panose="02020603050405020304" pitchFamily="18" charset="0"/>
              </a:rPr>
              <a:t>Podrás usarlas en las sentencias SQL independientemente del lenguaje de programación del servidor sobre el que se ejecuten las consultas. Para crear una función almacenada basta con que tengas permisos INSERT y DELETE sobre la base de datos</a:t>
            </a:r>
            <a:r>
              <a:rPr lang="es-419" sz="1600" b="1" dirty="0" smtClean="0">
                <a:latin typeface="Times New Roman" panose="02020603050405020304" pitchFamily="18" charset="0"/>
                <a:cs typeface="Times New Roman" panose="02020603050405020304" pitchFamily="18" charset="0"/>
              </a:rPr>
              <a:t>.</a:t>
            </a:r>
            <a:endParaRPr lang="es-MX" sz="1600" b="1" dirty="0" smtClean="0">
              <a:latin typeface="Times New Roman" panose="02020603050405020304" pitchFamily="18" charset="0"/>
              <a:cs typeface="Times New Roman" panose="02020603050405020304" pitchFamily="18" charset="0"/>
            </a:endParaRPr>
          </a:p>
        </p:txBody>
      </p:sp>
      <p:pic>
        <p:nvPicPr>
          <p:cNvPr id="3" name="Imagen 2"/>
          <p:cNvPicPr>
            <a:picLocks noChangeAspect="1"/>
          </p:cNvPicPr>
          <p:nvPr/>
        </p:nvPicPr>
        <p:blipFill>
          <a:blip r:embed="rId3"/>
          <a:stretch>
            <a:fillRect/>
          </a:stretch>
        </p:blipFill>
        <p:spPr>
          <a:xfrm>
            <a:off x="8110538" y="1613972"/>
            <a:ext cx="2324100" cy="16859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Imagen 9"/>
          <p:cNvPicPr>
            <a:picLocks noChangeAspect="1"/>
          </p:cNvPicPr>
          <p:nvPr/>
        </p:nvPicPr>
        <p:blipFill>
          <a:blip r:embed="rId4"/>
          <a:stretch>
            <a:fillRect/>
          </a:stretch>
        </p:blipFill>
        <p:spPr>
          <a:xfrm>
            <a:off x="8410925" y="4183294"/>
            <a:ext cx="2125270" cy="21252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144279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a:stretch>
            <a:fillRect/>
          </a:stretch>
        </p:blipFill>
        <p:spPr>
          <a:xfrm>
            <a:off x="0" y="0"/>
            <a:ext cx="12192000" cy="6857999"/>
          </a:xfrm>
          <a:prstGeom prst="rect">
            <a:avLst/>
          </a:prstGeom>
        </p:spPr>
      </p:pic>
      <p:sp>
        <p:nvSpPr>
          <p:cNvPr id="4" name="Rectángulo 3"/>
          <p:cNvSpPr/>
          <p:nvPr/>
        </p:nvSpPr>
        <p:spPr>
          <a:xfrm>
            <a:off x="265577" y="192985"/>
            <a:ext cx="8328453" cy="584775"/>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5. Defina que es una TRIGGER en </a:t>
            </a:r>
            <a:r>
              <a:rPr lang="es-419" sz="3200" b="1" dirty="0" err="1"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MySQL</a:t>
            </a:r>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a:t>
            </a:r>
          </a:p>
        </p:txBody>
      </p:sp>
      <p:sp>
        <p:nvSpPr>
          <p:cNvPr id="5" name="CuadroTexto 4"/>
          <p:cNvSpPr txBox="1"/>
          <p:nvPr/>
        </p:nvSpPr>
        <p:spPr>
          <a:xfrm>
            <a:off x="265577" y="992466"/>
            <a:ext cx="5623495" cy="1569660"/>
          </a:xfrm>
          <a:prstGeom prst="rect">
            <a:avLst/>
          </a:prstGeom>
          <a:solidFill>
            <a:srgbClr val="F96FEF"/>
          </a:solidFill>
          <a:ln w="12700">
            <a:solidFill>
              <a:schemeClr val="tx1"/>
            </a:solidFill>
          </a:ln>
          <a:effectLst>
            <a:glow rad="101600">
              <a:srgbClr val="00B0F0">
                <a:alpha val="60000"/>
              </a:srgbClr>
            </a:glow>
          </a:effectLst>
          <a:scene3d>
            <a:camera prst="orthographicFront"/>
            <a:lightRig rig="threePt" dir="t"/>
          </a:scene3d>
          <a:sp3d>
            <a:bevelT w="165100" prst="coolSlant"/>
          </a:sp3d>
        </p:spPr>
        <p:txBody>
          <a:bodyPr wrap="square" rtlCol="0">
            <a:spAutoFit/>
          </a:bodyPr>
          <a:lstStyle/>
          <a:p>
            <a:r>
              <a:rPr lang="es-419" sz="1600" b="1" dirty="0" smtClean="0">
                <a:latin typeface="Times New Roman" panose="02020603050405020304" pitchFamily="18" charset="0"/>
                <a:cs typeface="Times New Roman" panose="02020603050405020304" pitchFamily="18" charset="0"/>
              </a:rPr>
              <a:t>El </a:t>
            </a:r>
            <a:r>
              <a:rPr lang="es-419" sz="1600" b="1" dirty="0" err="1" smtClean="0">
                <a:latin typeface="Times New Roman" panose="02020603050405020304" pitchFamily="18" charset="0"/>
                <a:cs typeface="Times New Roman" panose="02020603050405020304" pitchFamily="18" charset="0"/>
              </a:rPr>
              <a:t>trigger</a:t>
            </a:r>
            <a:r>
              <a:rPr lang="es-419" sz="1600" b="1" dirty="0" smtClean="0">
                <a:latin typeface="Times New Roman" panose="02020603050405020304" pitchFamily="18" charset="0"/>
                <a:cs typeface="Times New Roman" panose="02020603050405020304" pitchFamily="18" charset="0"/>
              </a:rPr>
              <a:t> </a:t>
            </a:r>
            <a:r>
              <a:rPr lang="es-419" sz="1600" b="1" dirty="0" err="1" smtClean="0">
                <a:latin typeface="Times New Roman" panose="02020603050405020304" pitchFamily="18" charset="0"/>
                <a:cs typeface="Times New Roman" panose="02020603050405020304" pitchFamily="18" charset="0"/>
              </a:rPr>
              <a:t>MySQL</a:t>
            </a:r>
            <a:r>
              <a:rPr lang="es-419" sz="1600" b="1" dirty="0" smtClean="0">
                <a:latin typeface="Times New Roman" panose="02020603050405020304" pitchFamily="18" charset="0"/>
                <a:cs typeface="Times New Roman" panose="02020603050405020304" pitchFamily="18" charset="0"/>
              </a:rPr>
              <a:t> es un objeto de la base de datos que está asociado con una tabla. Se activará cuando una acción definida se ejecute en la tabla. El </a:t>
            </a:r>
            <a:r>
              <a:rPr lang="es-419" sz="1600" b="1" dirty="0" err="1" smtClean="0">
                <a:latin typeface="Times New Roman" panose="02020603050405020304" pitchFamily="18" charset="0"/>
                <a:cs typeface="Times New Roman" panose="02020603050405020304" pitchFamily="18" charset="0"/>
              </a:rPr>
              <a:t>trigger</a:t>
            </a:r>
            <a:r>
              <a:rPr lang="es-419" sz="1600" b="1" dirty="0" smtClean="0">
                <a:latin typeface="Times New Roman" panose="02020603050405020304" pitchFamily="18" charset="0"/>
                <a:cs typeface="Times New Roman" panose="02020603050405020304" pitchFamily="18" charset="0"/>
              </a:rPr>
              <a:t> puede usarse para ejecutar una de las siguientes sentencias </a:t>
            </a:r>
            <a:r>
              <a:rPr lang="es-419" sz="1600" b="1" dirty="0" err="1" smtClean="0">
                <a:latin typeface="Times New Roman" panose="02020603050405020304" pitchFamily="18" charset="0"/>
                <a:cs typeface="Times New Roman" panose="02020603050405020304" pitchFamily="18" charset="0"/>
              </a:rPr>
              <a:t>MySQL</a:t>
            </a:r>
            <a:r>
              <a:rPr lang="es-419" sz="1600" b="1" dirty="0" smtClean="0">
                <a:latin typeface="Times New Roman" panose="02020603050405020304" pitchFamily="18" charset="0"/>
                <a:cs typeface="Times New Roman" panose="02020603050405020304" pitchFamily="18" charset="0"/>
              </a:rPr>
              <a:t> en la tabla: INSERT, UPDATE y DELETE. Se puede invocar antes o después del evento</a:t>
            </a:r>
            <a:endParaRPr lang="es-419" sz="1600" b="1" dirty="0">
              <a:latin typeface="Times New Roman" panose="02020603050405020304" pitchFamily="18" charset="0"/>
              <a:cs typeface="Times New Roman" panose="02020603050405020304" pitchFamily="18" charset="0"/>
            </a:endParaRPr>
          </a:p>
        </p:txBody>
      </p:sp>
      <p:sp>
        <p:nvSpPr>
          <p:cNvPr id="6" name="Rectángulo 5"/>
          <p:cNvSpPr/>
          <p:nvPr/>
        </p:nvSpPr>
        <p:spPr>
          <a:xfrm>
            <a:off x="206854" y="2859854"/>
            <a:ext cx="7903684" cy="1077218"/>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6. En un </a:t>
            </a:r>
            <a:r>
              <a:rPr lang="es-419" sz="3200" b="1" dirty="0" err="1"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trigger</a:t>
            </a:r>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que papel juega las variables OLD y NEW</a:t>
            </a:r>
          </a:p>
        </p:txBody>
      </p:sp>
      <p:sp>
        <p:nvSpPr>
          <p:cNvPr id="7" name="CuadroTexto 6"/>
          <p:cNvSpPr txBox="1"/>
          <p:nvPr/>
        </p:nvSpPr>
        <p:spPr>
          <a:xfrm>
            <a:off x="367491" y="4366484"/>
            <a:ext cx="6528259" cy="1569660"/>
          </a:xfrm>
          <a:prstGeom prst="rect">
            <a:avLst/>
          </a:prstGeom>
          <a:solidFill>
            <a:srgbClr val="ABF880"/>
          </a:solidFill>
          <a:ln>
            <a:solidFill>
              <a:schemeClr val="tx1"/>
            </a:solidFill>
          </a:ln>
          <a:effectLst>
            <a:glow rad="228600">
              <a:schemeClr val="accent4">
                <a:satMod val="175000"/>
                <a:alpha val="40000"/>
              </a:schemeClr>
            </a:glow>
          </a:effectLst>
          <a:scene3d>
            <a:camera prst="orthographicFront"/>
            <a:lightRig rig="threePt" dir="t"/>
          </a:scene3d>
          <a:sp3d>
            <a:bevelT w="165100" prst="coolSlant"/>
          </a:sp3d>
        </p:spPr>
        <p:txBody>
          <a:bodyPr wrap="square" rtlCol="0">
            <a:spAutoFit/>
          </a:bodyPr>
          <a:lstStyle/>
          <a:p>
            <a:r>
              <a:rPr lang="es-419" sz="1600" b="1" dirty="0" smtClean="0">
                <a:latin typeface="Times New Roman" panose="02020603050405020304" pitchFamily="18" charset="0"/>
                <a:cs typeface="Times New Roman" panose="02020603050405020304" pitchFamily="18" charset="0"/>
              </a:rPr>
              <a:t>Cuando trabajamos con </a:t>
            </a:r>
            <a:r>
              <a:rPr lang="es-419" sz="1600" b="1" dirty="0" err="1" smtClean="0">
                <a:latin typeface="Times New Roman" panose="02020603050405020304" pitchFamily="18" charset="0"/>
                <a:cs typeface="Times New Roman" panose="02020603050405020304" pitchFamily="18" charset="0"/>
              </a:rPr>
              <a:t>trigger</a:t>
            </a:r>
            <a:r>
              <a:rPr lang="es-419" sz="1600" b="1" dirty="0" smtClean="0">
                <a:latin typeface="Times New Roman" panose="02020603050405020304" pitchFamily="18" charset="0"/>
                <a:cs typeface="Times New Roman" panose="02020603050405020304" pitchFamily="18" charset="0"/>
              </a:rPr>
              <a:t> a nivel de fila, provee de dos tablas temporales a las cuales se puede acceder, que contienen los antiguos y nuevos valores de los campos del registro afectado por la sentencia que disparó el </a:t>
            </a:r>
            <a:r>
              <a:rPr lang="es-419" sz="1600" b="1" dirty="0" err="1" smtClean="0">
                <a:latin typeface="Times New Roman" panose="02020603050405020304" pitchFamily="18" charset="0"/>
                <a:cs typeface="Times New Roman" panose="02020603050405020304" pitchFamily="18" charset="0"/>
              </a:rPr>
              <a:t>trigger</a:t>
            </a:r>
            <a:r>
              <a:rPr lang="es-419" sz="1600" b="1" dirty="0" smtClean="0">
                <a:latin typeface="Times New Roman" panose="02020603050405020304" pitchFamily="18" charset="0"/>
                <a:cs typeface="Times New Roman" panose="02020603050405020304" pitchFamily="18" charset="0"/>
              </a:rPr>
              <a:t>. El nuevo valor es ":new" y el viejo valor es ":</a:t>
            </a:r>
            <a:r>
              <a:rPr lang="es-419" sz="1600" b="1" dirty="0" err="1" smtClean="0">
                <a:latin typeface="Times New Roman" panose="02020603050405020304" pitchFamily="18" charset="0"/>
                <a:cs typeface="Times New Roman" panose="02020603050405020304" pitchFamily="18" charset="0"/>
              </a:rPr>
              <a:t>old</a:t>
            </a:r>
            <a:r>
              <a:rPr lang="es-419" sz="1600" b="1" dirty="0" smtClean="0">
                <a:latin typeface="Times New Roman" panose="02020603050405020304" pitchFamily="18" charset="0"/>
                <a:cs typeface="Times New Roman" panose="02020603050405020304" pitchFamily="18" charset="0"/>
              </a:rPr>
              <a:t>". Para referirnos a ellos debemos especificar su campo separado por un punto ":</a:t>
            </a:r>
            <a:r>
              <a:rPr lang="es-419" sz="1600" b="1" dirty="0" err="1" smtClean="0">
                <a:latin typeface="Times New Roman" panose="02020603050405020304" pitchFamily="18" charset="0"/>
                <a:cs typeface="Times New Roman" panose="02020603050405020304" pitchFamily="18" charset="0"/>
              </a:rPr>
              <a:t>new.CAMPO</a:t>
            </a:r>
            <a:r>
              <a:rPr lang="es-419" sz="1600" b="1" dirty="0" smtClean="0">
                <a:latin typeface="Times New Roman" panose="02020603050405020304" pitchFamily="18" charset="0"/>
                <a:cs typeface="Times New Roman" panose="02020603050405020304" pitchFamily="18" charset="0"/>
              </a:rPr>
              <a:t>" y ":</a:t>
            </a:r>
            <a:r>
              <a:rPr lang="es-419" sz="1600" b="1" dirty="0" err="1" smtClean="0">
                <a:latin typeface="Times New Roman" panose="02020603050405020304" pitchFamily="18" charset="0"/>
                <a:cs typeface="Times New Roman" panose="02020603050405020304" pitchFamily="18" charset="0"/>
              </a:rPr>
              <a:t>old.CAMPO</a:t>
            </a:r>
            <a:r>
              <a:rPr lang="es-419" sz="1600" b="1" dirty="0" smtClean="0">
                <a:latin typeface="Times New Roman" panose="02020603050405020304" pitchFamily="18" charset="0"/>
                <a:cs typeface="Times New Roman" panose="02020603050405020304" pitchFamily="18" charset="0"/>
              </a:rPr>
              <a:t>".</a:t>
            </a:r>
          </a:p>
        </p:txBody>
      </p:sp>
      <p:pic>
        <p:nvPicPr>
          <p:cNvPr id="3" name="Imagen 2"/>
          <p:cNvPicPr>
            <a:picLocks noChangeAspect="1"/>
          </p:cNvPicPr>
          <p:nvPr/>
        </p:nvPicPr>
        <p:blipFill>
          <a:blip r:embed="rId3"/>
          <a:stretch>
            <a:fillRect/>
          </a:stretch>
        </p:blipFill>
        <p:spPr>
          <a:xfrm>
            <a:off x="7953247" y="1075488"/>
            <a:ext cx="2809875" cy="1581150"/>
          </a:xfrm>
          <a:prstGeom prst="rect">
            <a:avLst/>
          </a:prstGeom>
          <a:ln>
            <a:noFill/>
          </a:ln>
          <a:effectLst>
            <a:outerShdw blurRad="190500" algn="tl" rotWithShape="0">
              <a:srgbClr val="000000">
                <a:alpha val="70000"/>
              </a:srgbClr>
            </a:outerShdw>
          </a:effectLst>
        </p:spPr>
      </p:pic>
      <p:pic>
        <p:nvPicPr>
          <p:cNvPr id="10" name="Imagen 9"/>
          <p:cNvPicPr>
            <a:picLocks noChangeAspect="1"/>
          </p:cNvPicPr>
          <p:nvPr/>
        </p:nvPicPr>
        <p:blipFill>
          <a:blip r:embed="rId4"/>
          <a:stretch>
            <a:fillRect/>
          </a:stretch>
        </p:blipFill>
        <p:spPr>
          <a:xfrm>
            <a:off x="7829375" y="4659242"/>
            <a:ext cx="3429000" cy="1714500"/>
          </a:xfrm>
          <a:prstGeom prst="rect">
            <a:avLst/>
          </a:prstGeom>
        </p:spPr>
      </p:pic>
    </p:spTree>
    <p:extLst>
      <p:ext uri="{BB962C8B-B14F-4D97-AF65-F5344CB8AC3E}">
        <p14:creationId xmlns:p14="http://schemas.microsoft.com/office/powerpoint/2010/main" val="28311956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a:stretch>
            <a:fillRect/>
          </a:stretch>
        </p:blipFill>
        <p:spPr>
          <a:xfrm>
            <a:off x="0" y="0"/>
            <a:ext cx="12192000" cy="6857999"/>
          </a:xfrm>
          <a:prstGeom prst="rect">
            <a:avLst/>
          </a:prstGeom>
        </p:spPr>
      </p:pic>
      <p:sp>
        <p:nvSpPr>
          <p:cNvPr id="4" name="Rectángulo 3"/>
          <p:cNvSpPr/>
          <p:nvPr/>
        </p:nvSpPr>
        <p:spPr>
          <a:xfrm>
            <a:off x="265577" y="234531"/>
            <a:ext cx="10237440" cy="1077218"/>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7. En un </a:t>
            </a:r>
            <a:r>
              <a:rPr lang="es-419" sz="3200" b="1" dirty="0" err="1"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trigger</a:t>
            </a:r>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que papel juega los conceptos(cláusulas) BEFORE o AFTER.</a:t>
            </a:r>
          </a:p>
        </p:txBody>
      </p:sp>
      <p:sp>
        <p:nvSpPr>
          <p:cNvPr id="5" name="CuadroTexto 4"/>
          <p:cNvSpPr txBox="1"/>
          <p:nvPr/>
        </p:nvSpPr>
        <p:spPr>
          <a:xfrm>
            <a:off x="367491" y="1621932"/>
            <a:ext cx="5623495" cy="1323439"/>
          </a:xfrm>
          <a:prstGeom prst="rect">
            <a:avLst/>
          </a:prstGeom>
          <a:solidFill>
            <a:schemeClr val="accent2">
              <a:lumMod val="60000"/>
              <a:lumOff val="40000"/>
            </a:schemeClr>
          </a:solidFill>
          <a:ln w="12700">
            <a:solidFill>
              <a:schemeClr val="tx1"/>
            </a:solidFill>
          </a:ln>
          <a:effectLst>
            <a:glow rad="101600">
              <a:srgbClr val="00B0F0">
                <a:alpha val="60000"/>
              </a:srgbClr>
            </a:glow>
          </a:effectLst>
          <a:scene3d>
            <a:camera prst="orthographicFront"/>
            <a:lightRig rig="threePt" dir="t"/>
          </a:scene3d>
          <a:sp3d>
            <a:bevelT w="165100" prst="coolSlant"/>
          </a:sp3d>
        </p:spPr>
        <p:txBody>
          <a:bodyPr wrap="square" rtlCol="0">
            <a:spAutoFit/>
          </a:bodyPr>
          <a:lstStyle/>
          <a:p>
            <a:r>
              <a:rPr lang="es-419" sz="1600" b="1" dirty="0" smtClean="0">
                <a:latin typeface="Times New Roman" panose="02020603050405020304" pitchFamily="18" charset="0"/>
                <a:cs typeface="Times New Roman" panose="02020603050405020304" pitchFamily="18" charset="0"/>
              </a:rPr>
              <a:t>Los diferencia principal entre el disparador Antes y Después en </a:t>
            </a:r>
            <a:r>
              <a:rPr lang="es-419" sz="1600" b="1" dirty="0" err="1" smtClean="0">
                <a:latin typeface="Times New Roman" panose="02020603050405020304" pitchFamily="18" charset="0"/>
                <a:cs typeface="Times New Roman" panose="02020603050405020304" pitchFamily="18" charset="0"/>
              </a:rPr>
              <a:t>MySQL</a:t>
            </a:r>
            <a:r>
              <a:rPr lang="es-419" sz="1600" b="1" dirty="0" smtClean="0">
                <a:latin typeface="Times New Roman" panose="02020603050405020304" pitchFamily="18" charset="0"/>
                <a:cs typeface="Times New Roman" panose="02020603050405020304" pitchFamily="18" charset="0"/>
              </a:rPr>
              <a:t> es que </a:t>
            </a:r>
            <a:r>
              <a:rPr lang="es-419" sz="1600" b="1" dirty="0" err="1" smtClean="0">
                <a:latin typeface="Times New Roman" panose="02020603050405020304" pitchFamily="18" charset="0"/>
                <a:cs typeface="Times New Roman" panose="02020603050405020304" pitchFamily="18" charset="0"/>
              </a:rPr>
              <a:t>Before</a:t>
            </a:r>
            <a:r>
              <a:rPr lang="es-419" sz="1600" b="1" dirty="0" smtClean="0">
                <a:latin typeface="Times New Roman" panose="02020603050405020304" pitchFamily="18" charset="0"/>
                <a:cs typeface="Times New Roman" panose="02020603050405020304" pitchFamily="18" charset="0"/>
              </a:rPr>
              <a:t> </a:t>
            </a:r>
            <a:r>
              <a:rPr lang="es-419" sz="1600" b="1" dirty="0" err="1" smtClean="0">
                <a:latin typeface="Times New Roman" panose="02020603050405020304" pitchFamily="18" charset="0"/>
                <a:cs typeface="Times New Roman" panose="02020603050405020304" pitchFamily="18" charset="0"/>
              </a:rPr>
              <a:t>trigger</a:t>
            </a:r>
            <a:r>
              <a:rPr lang="es-419" sz="1600" b="1" dirty="0" smtClean="0">
                <a:latin typeface="Times New Roman" panose="02020603050405020304" pitchFamily="18" charset="0"/>
                <a:cs typeface="Times New Roman" panose="02020603050405020304" pitchFamily="18" charset="0"/>
              </a:rPr>
              <a:t> realiza una acción antes de que una determinada operación se ejecute en la tabla, mientras que </a:t>
            </a:r>
            <a:r>
              <a:rPr lang="es-419" sz="1600" b="1" dirty="0" err="1" smtClean="0">
                <a:latin typeface="Times New Roman" panose="02020603050405020304" pitchFamily="18" charset="0"/>
                <a:cs typeface="Times New Roman" panose="02020603050405020304" pitchFamily="18" charset="0"/>
              </a:rPr>
              <a:t>After</a:t>
            </a:r>
            <a:r>
              <a:rPr lang="es-419" sz="1600" b="1" dirty="0" smtClean="0">
                <a:latin typeface="Times New Roman" panose="02020603050405020304" pitchFamily="18" charset="0"/>
                <a:cs typeface="Times New Roman" panose="02020603050405020304" pitchFamily="18" charset="0"/>
              </a:rPr>
              <a:t> </a:t>
            </a:r>
            <a:r>
              <a:rPr lang="es-419" sz="1600" b="1" dirty="0" err="1" smtClean="0">
                <a:latin typeface="Times New Roman" panose="02020603050405020304" pitchFamily="18" charset="0"/>
                <a:cs typeface="Times New Roman" panose="02020603050405020304" pitchFamily="18" charset="0"/>
              </a:rPr>
              <a:t>trigger</a:t>
            </a:r>
            <a:r>
              <a:rPr lang="es-419" sz="1600" b="1" dirty="0" smtClean="0">
                <a:latin typeface="Times New Roman" panose="02020603050405020304" pitchFamily="18" charset="0"/>
                <a:cs typeface="Times New Roman" panose="02020603050405020304" pitchFamily="18" charset="0"/>
              </a:rPr>
              <a:t> realiza una acción después de que cierta operación se ejecute en la tabla.</a:t>
            </a:r>
            <a:endParaRPr lang="es-419" sz="1600" b="1" dirty="0">
              <a:latin typeface="Times New Roman" panose="02020603050405020304" pitchFamily="18" charset="0"/>
              <a:cs typeface="Times New Roman" panose="02020603050405020304" pitchFamily="18" charset="0"/>
            </a:endParaRPr>
          </a:p>
        </p:txBody>
      </p:sp>
      <p:sp>
        <p:nvSpPr>
          <p:cNvPr id="6" name="Rectángulo 5"/>
          <p:cNvSpPr/>
          <p:nvPr/>
        </p:nvSpPr>
        <p:spPr>
          <a:xfrm>
            <a:off x="156520" y="3548767"/>
            <a:ext cx="10891781" cy="584775"/>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8. A que se refiere cuando se habla de eventos en TRIGGERS</a:t>
            </a:r>
          </a:p>
        </p:txBody>
      </p:sp>
      <p:sp>
        <p:nvSpPr>
          <p:cNvPr id="7" name="CuadroTexto 6"/>
          <p:cNvSpPr txBox="1"/>
          <p:nvPr/>
        </p:nvSpPr>
        <p:spPr>
          <a:xfrm>
            <a:off x="265577" y="4646543"/>
            <a:ext cx="6528259" cy="1323439"/>
          </a:xfrm>
          <a:prstGeom prst="rect">
            <a:avLst/>
          </a:prstGeom>
          <a:solidFill>
            <a:schemeClr val="accent4">
              <a:lumMod val="60000"/>
              <a:lumOff val="40000"/>
            </a:schemeClr>
          </a:solidFill>
          <a:ln>
            <a:solidFill>
              <a:schemeClr val="tx1"/>
            </a:solidFill>
          </a:ln>
          <a:effectLst>
            <a:glow rad="228600">
              <a:schemeClr val="accent4">
                <a:satMod val="175000"/>
                <a:alpha val="40000"/>
              </a:schemeClr>
            </a:glow>
          </a:effectLst>
          <a:scene3d>
            <a:camera prst="orthographicFront"/>
            <a:lightRig rig="threePt" dir="t"/>
          </a:scene3d>
          <a:sp3d>
            <a:bevelT w="165100" prst="coolSlant"/>
          </a:sp3d>
        </p:spPr>
        <p:txBody>
          <a:bodyPr wrap="square" rtlCol="0">
            <a:spAutoFit/>
          </a:bodyPr>
          <a:lstStyle/>
          <a:p>
            <a:r>
              <a:rPr lang="es-419" sz="1600" b="1" dirty="0" smtClean="0">
                <a:latin typeface="Times New Roman" panose="02020603050405020304" pitchFamily="18" charset="0"/>
                <a:cs typeface="Times New Roman" panose="02020603050405020304" pitchFamily="18" charset="0"/>
              </a:rPr>
              <a:t>Un "</a:t>
            </a:r>
            <a:r>
              <a:rPr lang="es-419" sz="1600" b="1" dirty="0" err="1" smtClean="0">
                <a:latin typeface="Times New Roman" panose="02020603050405020304" pitchFamily="18" charset="0"/>
                <a:cs typeface="Times New Roman" panose="02020603050405020304" pitchFamily="18" charset="0"/>
              </a:rPr>
              <a:t>trigger</a:t>
            </a:r>
            <a:r>
              <a:rPr lang="es-419" sz="1600" b="1" dirty="0" smtClean="0">
                <a:latin typeface="Times New Roman" panose="02020603050405020304" pitchFamily="18" charset="0"/>
                <a:cs typeface="Times New Roman" panose="02020603050405020304" pitchFamily="18" charset="0"/>
              </a:rPr>
              <a:t>" (disparador o desencadenador) es un bloque de código que se ejecuta automáticamente cuando ocurre algún evento (como inserción, actualización o borrado) sobre una determinada tabla (o vista); es decir, cuando se intenta modificar los datos de una tabla (o vista) asociada al disparador.</a:t>
            </a:r>
          </a:p>
        </p:txBody>
      </p:sp>
      <p:pic>
        <p:nvPicPr>
          <p:cNvPr id="3" name="Imagen 2"/>
          <p:cNvPicPr>
            <a:picLocks noChangeAspect="1"/>
          </p:cNvPicPr>
          <p:nvPr/>
        </p:nvPicPr>
        <p:blipFill>
          <a:blip r:embed="rId3"/>
          <a:stretch>
            <a:fillRect/>
          </a:stretch>
        </p:blipFill>
        <p:spPr>
          <a:xfrm>
            <a:off x="7740767" y="1546280"/>
            <a:ext cx="2762250" cy="1571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p:cNvPicPr>
            <a:picLocks noChangeAspect="1"/>
          </p:cNvPicPr>
          <p:nvPr/>
        </p:nvPicPr>
        <p:blipFill>
          <a:blip r:embed="rId4"/>
          <a:stretch>
            <a:fillRect/>
          </a:stretch>
        </p:blipFill>
        <p:spPr>
          <a:xfrm>
            <a:off x="7986228" y="4380317"/>
            <a:ext cx="2286355" cy="22863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54195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a:srcRect b="9669"/>
          <a:stretch/>
        </p:blipFill>
        <p:spPr>
          <a:xfrm>
            <a:off x="0" y="0"/>
            <a:ext cx="12192000" cy="6858000"/>
          </a:xfrm>
          <a:prstGeom prst="rect">
            <a:avLst/>
          </a:prstGeom>
        </p:spPr>
      </p:pic>
      <p:sp>
        <p:nvSpPr>
          <p:cNvPr id="3" name="Rectángulo 2"/>
          <p:cNvSpPr/>
          <p:nvPr/>
        </p:nvSpPr>
        <p:spPr>
          <a:xfrm>
            <a:off x="67337" y="0"/>
            <a:ext cx="4294937" cy="923330"/>
          </a:xfrm>
          <a:prstGeom prst="rect">
            <a:avLst/>
          </a:prstGeom>
          <a:noFill/>
          <a:ln>
            <a:noFill/>
          </a:ln>
        </p:spPr>
        <p:txBody>
          <a:bodyPr wrap="square" lIns="91440" tIns="45720" rIns="91440" bIns="45720">
            <a:spAutoFit/>
          </a:bodyPr>
          <a:lstStyle/>
          <a:p>
            <a:pPr algn="ctr"/>
            <a:r>
              <a:rPr lang="es-ES" sz="5400" b="1" cap="none" spc="0" dirty="0" smtClean="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Parte practica</a:t>
            </a:r>
          </a:p>
        </p:txBody>
      </p:sp>
      <p:sp>
        <p:nvSpPr>
          <p:cNvPr id="10" name="Rectángulo 9"/>
          <p:cNvSpPr/>
          <p:nvPr/>
        </p:nvSpPr>
        <p:spPr>
          <a:xfrm>
            <a:off x="159616" y="923330"/>
            <a:ext cx="8598490" cy="584775"/>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9. Crear la siguiente Base de datos y sus registros.</a:t>
            </a:r>
          </a:p>
        </p:txBody>
      </p:sp>
      <p:sp>
        <p:nvSpPr>
          <p:cNvPr id="4" name="Proceso alternativo 3"/>
          <p:cNvSpPr/>
          <p:nvPr/>
        </p:nvSpPr>
        <p:spPr>
          <a:xfrm>
            <a:off x="159616" y="1690980"/>
            <a:ext cx="2818476" cy="4984143"/>
          </a:xfrm>
          <a:prstGeom prst="flowChartAlternateProcess">
            <a:avLst/>
          </a:prstGeom>
          <a:solidFill>
            <a:schemeClr val="tx1"/>
          </a:solid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600" dirty="0"/>
              <a:t>CREATE DATABASE DefensaHito4;</a:t>
            </a:r>
          </a:p>
          <a:p>
            <a:endParaRPr lang="es-419" sz="600" dirty="0"/>
          </a:p>
          <a:p>
            <a:r>
              <a:rPr lang="es-419" sz="600" dirty="0"/>
              <a:t>USE DefensaHito4;</a:t>
            </a:r>
          </a:p>
          <a:p>
            <a:endParaRPr lang="es-419" sz="600" dirty="0"/>
          </a:p>
          <a:p>
            <a:r>
              <a:rPr lang="es-419" sz="600" dirty="0"/>
              <a:t>CREATE TABLE proyecto</a:t>
            </a:r>
          </a:p>
          <a:p>
            <a:r>
              <a:rPr lang="es-419" sz="600" dirty="0"/>
              <a:t>(</a:t>
            </a:r>
          </a:p>
          <a:p>
            <a:r>
              <a:rPr lang="es-419" sz="600" dirty="0"/>
              <a:t>    </a:t>
            </a:r>
            <a:r>
              <a:rPr lang="es-419" sz="600" dirty="0" err="1"/>
              <a:t>id_proy</a:t>
            </a:r>
            <a:r>
              <a:rPr lang="es-419" sz="600" dirty="0"/>
              <a:t> INTEGER(11)AUTO_INCREMENT PRIMARY KEY NOT NULL,</a:t>
            </a:r>
          </a:p>
          <a:p>
            <a:r>
              <a:rPr lang="es-419" sz="600" dirty="0"/>
              <a:t>    </a:t>
            </a:r>
            <a:r>
              <a:rPr lang="es-419" sz="600" dirty="0" err="1"/>
              <a:t>nombreProy</a:t>
            </a:r>
            <a:r>
              <a:rPr lang="es-419" sz="600" dirty="0"/>
              <a:t> VARCHAR(100),</a:t>
            </a:r>
          </a:p>
          <a:p>
            <a:r>
              <a:rPr lang="es-419" sz="600" dirty="0"/>
              <a:t>    </a:t>
            </a:r>
            <a:r>
              <a:rPr lang="es-419" sz="600" dirty="0" err="1"/>
              <a:t>TipoProy</a:t>
            </a:r>
            <a:r>
              <a:rPr lang="es-419" sz="600" dirty="0"/>
              <a:t> VARCHAR(30),</a:t>
            </a:r>
          </a:p>
          <a:p>
            <a:r>
              <a:rPr lang="es-419" sz="600" dirty="0"/>
              <a:t>    estado VARCHAR(30)</a:t>
            </a:r>
          </a:p>
          <a:p>
            <a:r>
              <a:rPr lang="es-419" sz="600" dirty="0"/>
              <a:t>);</a:t>
            </a:r>
          </a:p>
          <a:p>
            <a:endParaRPr lang="es-419" sz="600" dirty="0"/>
          </a:p>
          <a:p>
            <a:r>
              <a:rPr lang="es-419" sz="600" dirty="0"/>
              <a:t>CREATE TABLE </a:t>
            </a:r>
            <a:r>
              <a:rPr lang="es-419" sz="600" dirty="0" err="1"/>
              <a:t>detalle_proyecto</a:t>
            </a:r>
            <a:endParaRPr lang="es-419" sz="600" dirty="0"/>
          </a:p>
          <a:p>
            <a:r>
              <a:rPr lang="es-419" sz="600" dirty="0"/>
              <a:t>(</a:t>
            </a:r>
          </a:p>
          <a:p>
            <a:r>
              <a:rPr lang="es-419" sz="600" dirty="0"/>
              <a:t>    </a:t>
            </a:r>
            <a:r>
              <a:rPr lang="es-419" sz="600" dirty="0" err="1"/>
              <a:t>id_dp</a:t>
            </a:r>
            <a:r>
              <a:rPr lang="es-419" sz="600" dirty="0"/>
              <a:t> INTEGER(11)AUTO_INCREMENT PRIMARY KEY NOT NULL,</a:t>
            </a:r>
          </a:p>
          <a:p>
            <a:r>
              <a:rPr lang="es-419" sz="600" dirty="0"/>
              <a:t>    </a:t>
            </a:r>
            <a:r>
              <a:rPr lang="es-419" sz="600" dirty="0" err="1"/>
              <a:t>id_per</a:t>
            </a:r>
            <a:r>
              <a:rPr lang="es-419" sz="600" dirty="0"/>
              <a:t> INT(11),</a:t>
            </a:r>
          </a:p>
          <a:p>
            <a:r>
              <a:rPr lang="es-419" sz="600" dirty="0"/>
              <a:t>    </a:t>
            </a:r>
            <a:r>
              <a:rPr lang="es-419" sz="600" dirty="0" err="1"/>
              <a:t>id_proy</a:t>
            </a:r>
            <a:r>
              <a:rPr lang="es-419" sz="600" dirty="0"/>
              <a:t> INT(11),</a:t>
            </a:r>
          </a:p>
          <a:p>
            <a:r>
              <a:rPr lang="es-419" sz="600" dirty="0"/>
              <a:t>    FOREIGN KEY (</a:t>
            </a:r>
            <a:r>
              <a:rPr lang="es-419" sz="600" dirty="0" err="1"/>
              <a:t>id_proy</a:t>
            </a:r>
            <a:r>
              <a:rPr lang="es-419" sz="600" dirty="0"/>
              <a:t>) REFERENCES proyecto (</a:t>
            </a:r>
            <a:r>
              <a:rPr lang="es-419" sz="600" dirty="0" err="1"/>
              <a:t>id_proy</a:t>
            </a:r>
            <a:r>
              <a:rPr lang="es-419" sz="600" dirty="0"/>
              <a:t>),</a:t>
            </a:r>
          </a:p>
          <a:p>
            <a:r>
              <a:rPr lang="es-419" sz="600" dirty="0"/>
              <a:t>    FOREIGN KEY (</a:t>
            </a:r>
            <a:r>
              <a:rPr lang="es-419" sz="600" dirty="0" err="1"/>
              <a:t>id_per</a:t>
            </a:r>
            <a:r>
              <a:rPr lang="es-419" sz="600" dirty="0"/>
              <a:t>) REFERENCES persona (</a:t>
            </a:r>
            <a:r>
              <a:rPr lang="es-419" sz="600" dirty="0" err="1"/>
              <a:t>id_per</a:t>
            </a:r>
            <a:r>
              <a:rPr lang="es-419" sz="600" dirty="0"/>
              <a:t>)</a:t>
            </a:r>
          </a:p>
          <a:p>
            <a:r>
              <a:rPr lang="es-419" sz="600" dirty="0"/>
              <a:t>);</a:t>
            </a:r>
          </a:p>
          <a:p>
            <a:endParaRPr lang="es-419" sz="600" dirty="0"/>
          </a:p>
          <a:p>
            <a:r>
              <a:rPr lang="es-419" sz="600" dirty="0"/>
              <a:t>CREATE TABLE persona</a:t>
            </a:r>
          </a:p>
          <a:p>
            <a:r>
              <a:rPr lang="es-419" sz="600" dirty="0"/>
              <a:t>(</a:t>
            </a:r>
          </a:p>
          <a:p>
            <a:r>
              <a:rPr lang="es-419" sz="600" dirty="0"/>
              <a:t>    </a:t>
            </a:r>
            <a:r>
              <a:rPr lang="es-419" sz="600" dirty="0" err="1"/>
              <a:t>id_per</a:t>
            </a:r>
            <a:r>
              <a:rPr lang="es-419" sz="600" dirty="0"/>
              <a:t> INTEGER(11)AUTO_INCREMENT PRIMARY KEY NOT NULL,</a:t>
            </a:r>
          </a:p>
          <a:p>
            <a:r>
              <a:rPr lang="es-419" sz="600" dirty="0"/>
              <a:t>    nombre VARCHAR(20),</a:t>
            </a:r>
          </a:p>
          <a:p>
            <a:r>
              <a:rPr lang="es-419" sz="600" dirty="0"/>
              <a:t>    apellidos VARCHAR(50),</a:t>
            </a:r>
          </a:p>
          <a:p>
            <a:r>
              <a:rPr lang="es-419" sz="600" dirty="0"/>
              <a:t>    </a:t>
            </a:r>
            <a:r>
              <a:rPr lang="es-419" sz="600" dirty="0" err="1"/>
              <a:t>fecha_nac</a:t>
            </a:r>
            <a:r>
              <a:rPr lang="es-419" sz="600" dirty="0"/>
              <a:t> DATE,</a:t>
            </a:r>
          </a:p>
          <a:p>
            <a:r>
              <a:rPr lang="es-419" sz="600" dirty="0"/>
              <a:t>    edad INTEGER(11),</a:t>
            </a:r>
          </a:p>
          <a:p>
            <a:r>
              <a:rPr lang="es-419" sz="600" dirty="0"/>
              <a:t>    email VARCHAR(50),</a:t>
            </a:r>
          </a:p>
          <a:p>
            <a:r>
              <a:rPr lang="es-419" sz="600" dirty="0"/>
              <a:t>    </a:t>
            </a:r>
            <a:r>
              <a:rPr lang="es-419" sz="600" dirty="0" err="1"/>
              <a:t>id_dep</a:t>
            </a:r>
            <a:r>
              <a:rPr lang="es-419" sz="600" dirty="0"/>
              <a:t> INT(11),</a:t>
            </a:r>
          </a:p>
          <a:p>
            <a:r>
              <a:rPr lang="es-419" sz="600" dirty="0"/>
              <a:t>    </a:t>
            </a:r>
            <a:r>
              <a:rPr lang="es-419" sz="600" dirty="0" err="1"/>
              <a:t>id_prov</a:t>
            </a:r>
            <a:r>
              <a:rPr lang="es-419" sz="600" dirty="0"/>
              <a:t> INT(11),</a:t>
            </a:r>
          </a:p>
          <a:p>
            <a:r>
              <a:rPr lang="es-419" sz="600" dirty="0"/>
              <a:t>    sexo CHAR(1),</a:t>
            </a:r>
          </a:p>
          <a:p>
            <a:r>
              <a:rPr lang="es-419" sz="600" dirty="0"/>
              <a:t>    FOREIGN KEY (</a:t>
            </a:r>
            <a:r>
              <a:rPr lang="es-419" sz="600" dirty="0" err="1"/>
              <a:t>id_prov</a:t>
            </a:r>
            <a:r>
              <a:rPr lang="es-419" sz="600" dirty="0"/>
              <a:t>) REFERENCES provincia (</a:t>
            </a:r>
            <a:r>
              <a:rPr lang="es-419" sz="600" dirty="0" err="1"/>
              <a:t>id_prov</a:t>
            </a:r>
            <a:r>
              <a:rPr lang="es-419" sz="600" dirty="0"/>
              <a:t>),</a:t>
            </a:r>
          </a:p>
          <a:p>
            <a:r>
              <a:rPr lang="es-419" sz="600" dirty="0"/>
              <a:t>    FOREIGN KEY (</a:t>
            </a:r>
            <a:r>
              <a:rPr lang="es-419" sz="600" dirty="0" err="1"/>
              <a:t>id_dep</a:t>
            </a:r>
            <a:r>
              <a:rPr lang="es-419" sz="600" dirty="0"/>
              <a:t>) REFERENCES departamento (</a:t>
            </a:r>
            <a:r>
              <a:rPr lang="es-419" sz="600" dirty="0" err="1"/>
              <a:t>id_dep</a:t>
            </a:r>
            <a:r>
              <a:rPr lang="es-419" sz="600" dirty="0"/>
              <a:t>)</a:t>
            </a:r>
          </a:p>
          <a:p>
            <a:r>
              <a:rPr lang="es-419" sz="600" dirty="0"/>
              <a:t>);</a:t>
            </a:r>
          </a:p>
          <a:p>
            <a:endParaRPr lang="es-419" sz="600" dirty="0"/>
          </a:p>
          <a:p>
            <a:r>
              <a:rPr lang="es-419" sz="600" dirty="0"/>
              <a:t>CREATE TABLE provincia</a:t>
            </a:r>
          </a:p>
          <a:p>
            <a:r>
              <a:rPr lang="es-419" sz="600" dirty="0"/>
              <a:t>(</a:t>
            </a:r>
          </a:p>
          <a:p>
            <a:r>
              <a:rPr lang="es-419" sz="600" dirty="0"/>
              <a:t>    </a:t>
            </a:r>
            <a:r>
              <a:rPr lang="es-419" sz="600" dirty="0" err="1"/>
              <a:t>id_prov</a:t>
            </a:r>
            <a:r>
              <a:rPr lang="es-419" sz="600" dirty="0"/>
              <a:t> INTEGER(11)AUTO_INCREMENT PRIMARY KEY NOT NULL,</a:t>
            </a:r>
          </a:p>
          <a:p>
            <a:r>
              <a:rPr lang="es-419" sz="600" dirty="0"/>
              <a:t>    nombre VARCHAR(50),</a:t>
            </a:r>
          </a:p>
          <a:p>
            <a:r>
              <a:rPr lang="es-419" sz="600" dirty="0"/>
              <a:t>    </a:t>
            </a:r>
            <a:r>
              <a:rPr lang="es-419" sz="600" dirty="0" err="1"/>
              <a:t>id_dep</a:t>
            </a:r>
            <a:r>
              <a:rPr lang="es-419" sz="600" dirty="0"/>
              <a:t> INT(11),</a:t>
            </a:r>
          </a:p>
          <a:p>
            <a:r>
              <a:rPr lang="es-419" sz="600" dirty="0"/>
              <a:t>    FOREIGN KEY (</a:t>
            </a:r>
            <a:r>
              <a:rPr lang="es-419" sz="600" dirty="0" err="1"/>
              <a:t>id_dep</a:t>
            </a:r>
            <a:r>
              <a:rPr lang="es-419" sz="600" dirty="0"/>
              <a:t>) REFERENCES departamento (</a:t>
            </a:r>
            <a:r>
              <a:rPr lang="es-419" sz="600" dirty="0" err="1"/>
              <a:t>id_dep</a:t>
            </a:r>
            <a:r>
              <a:rPr lang="es-419" sz="600" dirty="0"/>
              <a:t>)</a:t>
            </a:r>
          </a:p>
          <a:p>
            <a:r>
              <a:rPr lang="es-419" sz="600" dirty="0"/>
              <a:t>);</a:t>
            </a:r>
          </a:p>
          <a:p>
            <a:endParaRPr lang="es-419" sz="600" dirty="0"/>
          </a:p>
          <a:p>
            <a:r>
              <a:rPr lang="es-419" sz="600" dirty="0"/>
              <a:t>CREATE TABLE departamento</a:t>
            </a:r>
          </a:p>
          <a:p>
            <a:r>
              <a:rPr lang="es-419" sz="600" dirty="0"/>
              <a:t>(</a:t>
            </a:r>
          </a:p>
          <a:p>
            <a:r>
              <a:rPr lang="es-419" sz="600" dirty="0"/>
              <a:t>    </a:t>
            </a:r>
            <a:r>
              <a:rPr lang="es-419" sz="600" dirty="0" err="1"/>
              <a:t>id_dep</a:t>
            </a:r>
            <a:r>
              <a:rPr lang="es-419" sz="600" dirty="0"/>
              <a:t> INTEGER(11)AUTO_INCREMENT PRIMARY KEY NOT NULL,</a:t>
            </a:r>
          </a:p>
          <a:p>
            <a:r>
              <a:rPr lang="es-419" sz="600" dirty="0"/>
              <a:t>    nombre VARCHAR(50)</a:t>
            </a:r>
          </a:p>
          <a:p>
            <a:r>
              <a:rPr lang="es-419" sz="600" dirty="0"/>
              <a:t>);</a:t>
            </a:r>
          </a:p>
        </p:txBody>
      </p:sp>
      <p:sp>
        <p:nvSpPr>
          <p:cNvPr id="6" name="Proceso alternativo 5"/>
          <p:cNvSpPr/>
          <p:nvPr/>
        </p:nvSpPr>
        <p:spPr>
          <a:xfrm>
            <a:off x="3137709" y="1935343"/>
            <a:ext cx="5620398" cy="4739780"/>
          </a:xfrm>
          <a:prstGeom prst="flowChartAlternateProcess">
            <a:avLst/>
          </a:prstGeom>
          <a:solidFill>
            <a:schemeClr val="tx1"/>
          </a:solidFill>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000" dirty="0"/>
              <a:t>INSERT INTO proyecto (</a:t>
            </a:r>
            <a:r>
              <a:rPr lang="es-419" sz="1000" dirty="0" err="1"/>
              <a:t>id_proy</a:t>
            </a:r>
            <a:r>
              <a:rPr lang="es-419" sz="1000" dirty="0"/>
              <a:t>, </a:t>
            </a:r>
            <a:r>
              <a:rPr lang="es-419" sz="1000" dirty="0" err="1"/>
              <a:t>nombreProy</a:t>
            </a:r>
            <a:r>
              <a:rPr lang="es-419" sz="1000" dirty="0"/>
              <a:t>, </a:t>
            </a:r>
            <a:r>
              <a:rPr lang="es-419" sz="1000" dirty="0" err="1"/>
              <a:t>TipoProy</a:t>
            </a:r>
            <a:r>
              <a:rPr lang="es-419" sz="1000" dirty="0"/>
              <a:t>)</a:t>
            </a:r>
          </a:p>
          <a:p>
            <a:r>
              <a:rPr lang="es-419" sz="1000" dirty="0"/>
              <a:t>VALUES ( 4 ,'Sembrando esperanza','</a:t>
            </a:r>
            <a:r>
              <a:rPr lang="es-419" sz="1000" dirty="0" err="1"/>
              <a:t>Forestacion</a:t>
            </a:r>
            <a:r>
              <a:rPr lang="es-419" sz="1000" dirty="0"/>
              <a:t>');</a:t>
            </a:r>
          </a:p>
          <a:p>
            <a:r>
              <a:rPr lang="es-419" sz="1000" dirty="0"/>
              <a:t>INSERT INTO proyecto (</a:t>
            </a:r>
            <a:r>
              <a:rPr lang="es-419" sz="1000" dirty="0" err="1"/>
              <a:t>id_proy</a:t>
            </a:r>
            <a:r>
              <a:rPr lang="es-419" sz="1000" dirty="0"/>
              <a:t>, </a:t>
            </a:r>
            <a:r>
              <a:rPr lang="es-419" sz="1000" dirty="0" err="1"/>
              <a:t>nombreProy</a:t>
            </a:r>
            <a:r>
              <a:rPr lang="es-419" sz="1000" dirty="0"/>
              <a:t>, </a:t>
            </a:r>
            <a:r>
              <a:rPr lang="es-419" sz="1000" dirty="0" err="1"/>
              <a:t>TipoProy</a:t>
            </a:r>
            <a:r>
              <a:rPr lang="es-419" sz="1000" dirty="0"/>
              <a:t>)</a:t>
            </a:r>
          </a:p>
          <a:p>
            <a:r>
              <a:rPr lang="es-419" sz="1000" dirty="0"/>
              <a:t>VALUES ( 5 ,'Cambiando vidas','</a:t>
            </a:r>
            <a:r>
              <a:rPr lang="es-419" sz="1000" dirty="0" err="1"/>
              <a:t>Adopcion</a:t>
            </a:r>
            <a:r>
              <a:rPr lang="es-419" sz="1000" dirty="0"/>
              <a:t>');</a:t>
            </a:r>
          </a:p>
          <a:p>
            <a:endParaRPr lang="es-419" sz="1000" dirty="0"/>
          </a:p>
          <a:p>
            <a:r>
              <a:rPr lang="es-419" sz="1000" dirty="0"/>
              <a:t>INSERT INTO </a:t>
            </a:r>
            <a:r>
              <a:rPr lang="es-419" sz="1000" dirty="0" err="1"/>
              <a:t>detalle_proyecto</a:t>
            </a:r>
            <a:r>
              <a:rPr lang="es-419" sz="1000" dirty="0"/>
              <a:t> (</a:t>
            </a:r>
            <a:r>
              <a:rPr lang="es-419" sz="1000" dirty="0" err="1"/>
              <a:t>id_dp</a:t>
            </a:r>
            <a:r>
              <a:rPr lang="es-419" sz="1000" dirty="0"/>
              <a:t>, </a:t>
            </a:r>
            <a:r>
              <a:rPr lang="es-419" sz="1000" dirty="0" err="1"/>
              <a:t>id_per</a:t>
            </a:r>
            <a:r>
              <a:rPr lang="es-419" sz="1000" dirty="0"/>
              <a:t>, </a:t>
            </a:r>
            <a:r>
              <a:rPr lang="es-419" sz="1000" dirty="0" err="1"/>
              <a:t>id_proy</a:t>
            </a:r>
            <a:r>
              <a:rPr lang="es-419" sz="1000" dirty="0"/>
              <a:t>)</a:t>
            </a:r>
          </a:p>
          <a:p>
            <a:r>
              <a:rPr lang="es-419" sz="1000" dirty="0"/>
              <a:t>VALUES (1, 7, 4);</a:t>
            </a:r>
          </a:p>
          <a:p>
            <a:r>
              <a:rPr lang="es-419" sz="1000" dirty="0"/>
              <a:t>INSERT INTO </a:t>
            </a:r>
            <a:r>
              <a:rPr lang="es-419" sz="1000" dirty="0" err="1"/>
              <a:t>detalle_proyecto</a:t>
            </a:r>
            <a:r>
              <a:rPr lang="es-419" sz="1000" dirty="0"/>
              <a:t> (</a:t>
            </a:r>
            <a:r>
              <a:rPr lang="es-419" sz="1000" dirty="0" err="1"/>
              <a:t>id_dp</a:t>
            </a:r>
            <a:r>
              <a:rPr lang="es-419" sz="1000" dirty="0"/>
              <a:t>, </a:t>
            </a:r>
            <a:r>
              <a:rPr lang="es-419" sz="1000" dirty="0" err="1"/>
              <a:t>id_per</a:t>
            </a:r>
            <a:r>
              <a:rPr lang="es-419" sz="1000" dirty="0"/>
              <a:t>, </a:t>
            </a:r>
            <a:r>
              <a:rPr lang="es-419" sz="1000" dirty="0" err="1"/>
              <a:t>id_proy</a:t>
            </a:r>
            <a:r>
              <a:rPr lang="es-419" sz="1000" dirty="0"/>
              <a:t>)</a:t>
            </a:r>
          </a:p>
          <a:p>
            <a:r>
              <a:rPr lang="es-419" sz="1000" dirty="0"/>
              <a:t>VALUES (2,8, 5);</a:t>
            </a:r>
          </a:p>
          <a:p>
            <a:endParaRPr lang="es-419" sz="1000" dirty="0"/>
          </a:p>
          <a:p>
            <a:r>
              <a:rPr lang="es-419" sz="1000" dirty="0"/>
              <a:t>INSERT INTO persona (</a:t>
            </a:r>
            <a:r>
              <a:rPr lang="es-419" sz="1000" dirty="0" err="1"/>
              <a:t>id_per</a:t>
            </a:r>
            <a:r>
              <a:rPr lang="es-419" sz="1000" dirty="0"/>
              <a:t>, nombre, apellidos, </a:t>
            </a:r>
            <a:r>
              <a:rPr lang="es-419" sz="1000" dirty="0" err="1"/>
              <a:t>fecha_nac</a:t>
            </a:r>
            <a:r>
              <a:rPr lang="es-419" sz="1000" dirty="0"/>
              <a:t>, edad, email, </a:t>
            </a:r>
            <a:r>
              <a:rPr lang="es-419" sz="1000" dirty="0" err="1"/>
              <a:t>id_dep</a:t>
            </a:r>
            <a:r>
              <a:rPr lang="es-419" sz="1000" dirty="0"/>
              <a:t>, </a:t>
            </a:r>
            <a:r>
              <a:rPr lang="es-419" sz="1000" dirty="0" err="1"/>
              <a:t>id_prov</a:t>
            </a:r>
            <a:r>
              <a:rPr lang="es-419" sz="1000" dirty="0"/>
              <a:t>, sexo)</a:t>
            </a:r>
          </a:p>
          <a:p>
            <a:r>
              <a:rPr lang="es-419" sz="1000" dirty="0"/>
              <a:t>VALUES (7,'Luz','Peralta Chipana','2000-05-10',22,'luz@gmail.com',12,46,'f');</a:t>
            </a:r>
          </a:p>
          <a:p>
            <a:r>
              <a:rPr lang="es-419" sz="1000" dirty="0"/>
              <a:t>INSERT INTO persona (</a:t>
            </a:r>
            <a:r>
              <a:rPr lang="es-419" sz="1000" dirty="0" err="1"/>
              <a:t>id_per</a:t>
            </a:r>
            <a:r>
              <a:rPr lang="es-419" sz="1000" dirty="0"/>
              <a:t>, nombre, apellidos, </a:t>
            </a:r>
            <a:r>
              <a:rPr lang="es-419" sz="1000" dirty="0" err="1"/>
              <a:t>fecha_nac</a:t>
            </a:r>
            <a:r>
              <a:rPr lang="es-419" sz="1000" dirty="0"/>
              <a:t>, edad, email, </a:t>
            </a:r>
            <a:r>
              <a:rPr lang="es-419" sz="1000" dirty="0" err="1"/>
              <a:t>id_dep</a:t>
            </a:r>
            <a:r>
              <a:rPr lang="es-419" sz="1000" dirty="0"/>
              <a:t>, </a:t>
            </a:r>
            <a:r>
              <a:rPr lang="es-419" sz="1000" dirty="0" err="1"/>
              <a:t>id_prov</a:t>
            </a:r>
            <a:r>
              <a:rPr lang="es-419" sz="1000" dirty="0"/>
              <a:t>, sexo)</a:t>
            </a:r>
          </a:p>
          <a:p>
            <a:r>
              <a:rPr lang="es-419" sz="1000" dirty="0"/>
              <a:t>VALUES (8,'Jose','Fernandez Lopez','2001-04-04',21,'josefer@gmail.com',14,23,'m');</a:t>
            </a:r>
          </a:p>
          <a:p>
            <a:endParaRPr lang="es-419" sz="1000" dirty="0"/>
          </a:p>
          <a:p>
            <a:r>
              <a:rPr lang="es-419" sz="1000" dirty="0"/>
              <a:t>INSERT INTO provincia (</a:t>
            </a:r>
            <a:r>
              <a:rPr lang="es-419" sz="1000" dirty="0" err="1"/>
              <a:t>id_prov</a:t>
            </a:r>
            <a:r>
              <a:rPr lang="es-419" sz="1000" dirty="0"/>
              <a:t>, nombre, </a:t>
            </a:r>
            <a:r>
              <a:rPr lang="es-419" sz="1000" dirty="0" err="1"/>
              <a:t>id_dep</a:t>
            </a:r>
            <a:r>
              <a:rPr lang="es-419" sz="1000" dirty="0"/>
              <a:t>)</a:t>
            </a:r>
          </a:p>
          <a:p>
            <a:r>
              <a:rPr lang="es-419" sz="1000" dirty="0"/>
              <a:t>VALUES (46,'Bolivar',12);</a:t>
            </a:r>
          </a:p>
          <a:p>
            <a:r>
              <a:rPr lang="es-419" sz="1000" dirty="0"/>
              <a:t>INSERT INTO provincia (</a:t>
            </a:r>
            <a:r>
              <a:rPr lang="es-419" sz="1000" dirty="0" err="1"/>
              <a:t>id_prov</a:t>
            </a:r>
            <a:r>
              <a:rPr lang="es-419" sz="1000" dirty="0"/>
              <a:t>, nombre, </a:t>
            </a:r>
            <a:r>
              <a:rPr lang="es-419" sz="1000" dirty="0" err="1"/>
              <a:t>id_dep</a:t>
            </a:r>
            <a:r>
              <a:rPr lang="es-419" sz="1000" dirty="0"/>
              <a:t>)</a:t>
            </a:r>
          </a:p>
          <a:p>
            <a:r>
              <a:rPr lang="es-419" sz="1000" dirty="0"/>
              <a:t>VALUES (23,'Gran Chaco',14);</a:t>
            </a:r>
          </a:p>
          <a:p>
            <a:endParaRPr lang="es-419" sz="1000" dirty="0"/>
          </a:p>
          <a:p>
            <a:r>
              <a:rPr lang="es-419" sz="1000" dirty="0"/>
              <a:t>INSERT INTO departamento (</a:t>
            </a:r>
            <a:r>
              <a:rPr lang="es-419" sz="1000" dirty="0" err="1"/>
              <a:t>id_dep</a:t>
            </a:r>
            <a:r>
              <a:rPr lang="es-419" sz="1000" dirty="0"/>
              <a:t>, nombre)</a:t>
            </a:r>
          </a:p>
          <a:p>
            <a:r>
              <a:rPr lang="es-419" sz="1000" dirty="0"/>
              <a:t>VALUES (12, 'Cochabamba');</a:t>
            </a:r>
          </a:p>
          <a:p>
            <a:r>
              <a:rPr lang="es-419" sz="1000" dirty="0"/>
              <a:t>INSERT INTO departamento (</a:t>
            </a:r>
            <a:r>
              <a:rPr lang="es-419" sz="1000" dirty="0" err="1"/>
              <a:t>id_dep</a:t>
            </a:r>
            <a:r>
              <a:rPr lang="es-419" sz="1000" dirty="0"/>
              <a:t>, nombre)</a:t>
            </a:r>
          </a:p>
          <a:p>
            <a:r>
              <a:rPr lang="es-419" sz="1000" dirty="0"/>
              <a:t>VALUES (14,'Tarija');</a:t>
            </a:r>
          </a:p>
        </p:txBody>
      </p:sp>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9835" t="2017" r="12225"/>
          <a:stretch/>
        </p:blipFill>
        <p:spPr>
          <a:xfrm>
            <a:off x="9107648" y="1890343"/>
            <a:ext cx="2659310" cy="4525028"/>
          </a:xfrm>
          <a:prstGeom prst="rect">
            <a:avLst/>
          </a:prstGeom>
          <a:ln w="38100" cap="sq">
            <a:solidFill>
              <a:srgbClr val="000000"/>
            </a:solidFill>
            <a:prstDash val="solid"/>
            <a:miter lim="800000"/>
          </a:ln>
          <a:effectLst>
            <a:glow rad="228600">
              <a:schemeClr val="accent2">
                <a:satMod val="175000"/>
                <a:alpha val="40000"/>
              </a:schemeClr>
            </a:glow>
            <a:outerShdw blurRad="50800" dist="38100" dir="2700000" algn="tl" rotWithShape="0">
              <a:srgbClr val="000000">
                <a:alpha val="43000"/>
              </a:srgbClr>
            </a:outerShdw>
          </a:effectLst>
        </p:spPr>
      </p:pic>
    </p:spTree>
    <p:extLst>
      <p:ext uri="{BB962C8B-B14F-4D97-AF65-F5344CB8AC3E}">
        <p14:creationId xmlns:p14="http://schemas.microsoft.com/office/powerpoint/2010/main" val="1076404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a:stretch>
            <a:fillRect/>
          </a:stretch>
        </p:blipFill>
        <p:spPr>
          <a:xfrm>
            <a:off x="0" y="0"/>
            <a:ext cx="12192000" cy="6858000"/>
          </a:xfrm>
          <a:prstGeom prst="rect">
            <a:avLst/>
          </a:prstGeom>
        </p:spPr>
      </p:pic>
      <p:sp>
        <p:nvSpPr>
          <p:cNvPr id="10" name="Rectángulo 9"/>
          <p:cNvSpPr/>
          <p:nvPr/>
        </p:nvSpPr>
        <p:spPr>
          <a:xfrm>
            <a:off x="151227" y="218655"/>
            <a:ext cx="11031298" cy="584775"/>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3200" b="1">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10.Crear una función que sume los valores de la serie Fibonacci.</a:t>
            </a:r>
            <a:endPar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endParaRPr>
          </a:p>
        </p:txBody>
      </p:sp>
      <p:sp>
        <p:nvSpPr>
          <p:cNvPr id="8" name="Proceso alternativo 7"/>
          <p:cNvSpPr/>
          <p:nvPr/>
        </p:nvSpPr>
        <p:spPr>
          <a:xfrm>
            <a:off x="151227" y="2474752"/>
            <a:ext cx="3170812" cy="3145871"/>
          </a:xfrm>
          <a:prstGeom prst="flowChartAlternateProcess">
            <a:avLst/>
          </a:prstGeom>
          <a:solidFill>
            <a:srgbClr val="7030A0"/>
          </a:solidFill>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000" dirty="0"/>
              <a:t>CREATE FUNCTION </a:t>
            </a:r>
            <a:r>
              <a:rPr lang="es-419" sz="1000" dirty="0" err="1"/>
              <a:t>fibo</a:t>
            </a:r>
            <a:r>
              <a:rPr lang="es-419" sz="1000" dirty="0"/>
              <a:t>(</a:t>
            </a:r>
            <a:r>
              <a:rPr lang="es-419" sz="1000" dirty="0" err="1"/>
              <a:t>limiti</a:t>
            </a:r>
            <a:r>
              <a:rPr lang="es-419" sz="1000" dirty="0"/>
              <a:t> </a:t>
            </a:r>
            <a:r>
              <a:rPr lang="es-419" sz="1000" dirty="0" err="1"/>
              <a:t>integer</a:t>
            </a:r>
            <a:r>
              <a:rPr lang="es-419" sz="1000" dirty="0"/>
              <a:t>) </a:t>
            </a:r>
            <a:r>
              <a:rPr lang="es-419" sz="1000" dirty="0" err="1"/>
              <a:t>returns</a:t>
            </a:r>
            <a:r>
              <a:rPr lang="es-419" sz="1000" dirty="0"/>
              <a:t> </a:t>
            </a:r>
            <a:r>
              <a:rPr lang="es-419" sz="1000" dirty="0" err="1"/>
              <a:t>text</a:t>
            </a:r>
            <a:endParaRPr lang="es-419" sz="1000" dirty="0"/>
          </a:p>
          <a:p>
            <a:r>
              <a:rPr lang="es-419" sz="1000" dirty="0" err="1"/>
              <a:t>begin</a:t>
            </a:r>
            <a:endParaRPr lang="es-419" sz="1000" dirty="0"/>
          </a:p>
          <a:p>
            <a:r>
              <a:rPr lang="es-419" sz="1000" dirty="0"/>
              <a:t>    declare respuesta </a:t>
            </a:r>
            <a:r>
              <a:rPr lang="es-419" sz="1000" dirty="0" err="1"/>
              <a:t>text</a:t>
            </a:r>
            <a:r>
              <a:rPr lang="es-419" sz="1000" dirty="0"/>
              <a:t> default '';</a:t>
            </a:r>
          </a:p>
          <a:p>
            <a:r>
              <a:rPr lang="es-419" sz="1000" dirty="0"/>
              <a:t>    declare x </a:t>
            </a:r>
            <a:r>
              <a:rPr lang="es-419" sz="1000" dirty="0" err="1"/>
              <a:t>integer</a:t>
            </a:r>
            <a:r>
              <a:rPr lang="es-419" sz="1000" dirty="0"/>
              <a:t> default 0;</a:t>
            </a:r>
          </a:p>
          <a:p>
            <a:r>
              <a:rPr lang="es-419" sz="1000" dirty="0"/>
              <a:t>    declare y </a:t>
            </a:r>
            <a:r>
              <a:rPr lang="es-419" sz="1000" dirty="0" err="1"/>
              <a:t>integer</a:t>
            </a:r>
            <a:r>
              <a:rPr lang="es-419" sz="1000" dirty="0"/>
              <a:t> default 1;</a:t>
            </a:r>
          </a:p>
          <a:p>
            <a:r>
              <a:rPr lang="es-419" sz="1000" dirty="0"/>
              <a:t>    declare </a:t>
            </a:r>
            <a:r>
              <a:rPr lang="es-419" sz="1000" dirty="0" err="1"/>
              <a:t>cont</a:t>
            </a:r>
            <a:r>
              <a:rPr lang="es-419" sz="1000" dirty="0"/>
              <a:t> </a:t>
            </a:r>
            <a:r>
              <a:rPr lang="es-419" sz="1000" dirty="0" err="1"/>
              <a:t>integer</a:t>
            </a:r>
            <a:r>
              <a:rPr lang="es-419" sz="1000" dirty="0"/>
              <a:t> default 0;</a:t>
            </a:r>
          </a:p>
          <a:p>
            <a:r>
              <a:rPr lang="es-419" sz="1000" dirty="0"/>
              <a:t>    </a:t>
            </a:r>
            <a:r>
              <a:rPr lang="es-419" sz="1000" dirty="0" err="1"/>
              <a:t>while</a:t>
            </a:r>
            <a:r>
              <a:rPr lang="es-419" sz="1000" dirty="0"/>
              <a:t> </a:t>
            </a:r>
            <a:r>
              <a:rPr lang="es-419" sz="1000" dirty="0" err="1"/>
              <a:t>cont</a:t>
            </a:r>
            <a:r>
              <a:rPr lang="es-419" sz="1000" dirty="0"/>
              <a:t> != </a:t>
            </a:r>
            <a:r>
              <a:rPr lang="es-419" sz="1000" dirty="0" err="1"/>
              <a:t>limiti</a:t>
            </a:r>
            <a:endParaRPr lang="es-419" sz="1000" dirty="0"/>
          </a:p>
          <a:p>
            <a:r>
              <a:rPr lang="es-419" sz="1000" dirty="0"/>
              <a:t>        do</a:t>
            </a:r>
          </a:p>
          <a:p>
            <a:r>
              <a:rPr lang="es-419" sz="1000" dirty="0"/>
              <a:t>            set respuesta = </a:t>
            </a:r>
            <a:r>
              <a:rPr lang="es-419" sz="1000" dirty="0" err="1"/>
              <a:t>concat</a:t>
            </a:r>
            <a:r>
              <a:rPr lang="es-419" sz="1000" dirty="0"/>
              <a:t>(respuesta, x, ', ');</a:t>
            </a:r>
          </a:p>
          <a:p>
            <a:r>
              <a:rPr lang="es-419" sz="1000" dirty="0"/>
              <a:t>            set x = x + y;</a:t>
            </a:r>
          </a:p>
          <a:p>
            <a:r>
              <a:rPr lang="es-419" sz="1000" dirty="0"/>
              <a:t>            set y = x - y;</a:t>
            </a:r>
          </a:p>
          <a:p>
            <a:r>
              <a:rPr lang="es-419" sz="1000" dirty="0"/>
              <a:t>            set </a:t>
            </a:r>
            <a:r>
              <a:rPr lang="es-419" sz="1000" dirty="0" err="1"/>
              <a:t>cont</a:t>
            </a:r>
            <a:r>
              <a:rPr lang="es-419" sz="1000" dirty="0"/>
              <a:t> = </a:t>
            </a:r>
            <a:r>
              <a:rPr lang="es-419" sz="1000" dirty="0" err="1"/>
              <a:t>cont</a:t>
            </a:r>
            <a:r>
              <a:rPr lang="es-419" sz="1000" dirty="0"/>
              <a:t> + 1;</a:t>
            </a:r>
          </a:p>
          <a:p>
            <a:r>
              <a:rPr lang="es-419" sz="1000" dirty="0"/>
              <a:t>        </a:t>
            </a:r>
            <a:r>
              <a:rPr lang="es-419" sz="1000" dirty="0" err="1"/>
              <a:t>end</a:t>
            </a:r>
            <a:r>
              <a:rPr lang="es-419" sz="1000" dirty="0"/>
              <a:t> </a:t>
            </a:r>
            <a:r>
              <a:rPr lang="es-419" sz="1000" dirty="0" err="1"/>
              <a:t>while</a:t>
            </a:r>
            <a:r>
              <a:rPr lang="es-419" sz="1000" dirty="0"/>
              <a:t>;</a:t>
            </a:r>
          </a:p>
          <a:p>
            <a:r>
              <a:rPr lang="es-419" sz="1000" dirty="0"/>
              <a:t>    </a:t>
            </a:r>
            <a:r>
              <a:rPr lang="es-419" sz="1000" dirty="0" err="1"/>
              <a:t>return</a:t>
            </a:r>
            <a:r>
              <a:rPr lang="es-419" sz="1000" dirty="0"/>
              <a:t> respuesta;</a:t>
            </a:r>
          </a:p>
          <a:p>
            <a:r>
              <a:rPr lang="es-419" sz="1000" dirty="0" err="1"/>
              <a:t>end</a:t>
            </a:r>
            <a:r>
              <a:rPr lang="es-419" sz="1000" dirty="0"/>
              <a:t>;</a:t>
            </a:r>
          </a:p>
          <a:p>
            <a:endParaRPr lang="es-419" sz="1000" dirty="0"/>
          </a:p>
          <a:p>
            <a:r>
              <a:rPr lang="es-419" sz="1000" dirty="0" err="1"/>
              <a:t>Select</a:t>
            </a:r>
            <a:r>
              <a:rPr lang="es-419" sz="1000" dirty="0"/>
              <a:t> </a:t>
            </a:r>
            <a:r>
              <a:rPr lang="es-419" sz="1000" dirty="0" err="1"/>
              <a:t>fibo</a:t>
            </a:r>
            <a:r>
              <a:rPr lang="es-419" sz="1000" dirty="0"/>
              <a:t>(10);</a:t>
            </a:r>
          </a:p>
          <a:p>
            <a:endParaRPr lang="es-419" sz="1000" dirty="0"/>
          </a:p>
        </p:txBody>
      </p:sp>
      <p:sp>
        <p:nvSpPr>
          <p:cNvPr id="9" name="Proceso alternativo 8"/>
          <p:cNvSpPr/>
          <p:nvPr/>
        </p:nvSpPr>
        <p:spPr>
          <a:xfrm>
            <a:off x="3688059" y="901943"/>
            <a:ext cx="2598963" cy="5647704"/>
          </a:xfrm>
          <a:prstGeom prst="flowChartAlternateProcess">
            <a:avLst/>
          </a:prstGeom>
          <a:solidFill>
            <a:srgbClr val="7030A0"/>
          </a:solidFill>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800" dirty="0" smtClean="0"/>
              <a:t>CREATE </a:t>
            </a:r>
            <a:r>
              <a:rPr lang="es-419" sz="800" dirty="0"/>
              <a:t>FUNCTION </a:t>
            </a:r>
            <a:r>
              <a:rPr lang="es-419" sz="800" dirty="0" err="1"/>
              <a:t>sum_fibo</a:t>
            </a:r>
            <a:r>
              <a:rPr lang="es-419" sz="800" dirty="0"/>
              <a:t>(Limita </a:t>
            </a:r>
            <a:r>
              <a:rPr lang="es-419" sz="800" dirty="0" err="1"/>
              <a:t>integer</a:t>
            </a:r>
            <a:r>
              <a:rPr lang="es-419" sz="800" dirty="0"/>
              <a:t>)</a:t>
            </a:r>
          </a:p>
          <a:p>
            <a:r>
              <a:rPr lang="es-419" sz="800" dirty="0"/>
              <a:t>    </a:t>
            </a:r>
            <a:r>
              <a:rPr lang="es-419" sz="800" dirty="0" err="1"/>
              <a:t>returns</a:t>
            </a:r>
            <a:r>
              <a:rPr lang="es-419" sz="800" dirty="0"/>
              <a:t> </a:t>
            </a:r>
            <a:r>
              <a:rPr lang="es-419" sz="800" dirty="0" err="1"/>
              <a:t>text</a:t>
            </a:r>
            <a:endParaRPr lang="es-419" sz="800" dirty="0"/>
          </a:p>
          <a:p>
            <a:r>
              <a:rPr lang="es-419" sz="800" dirty="0" err="1"/>
              <a:t>begin</a:t>
            </a:r>
            <a:endParaRPr lang="es-419" sz="800" dirty="0"/>
          </a:p>
          <a:p>
            <a:r>
              <a:rPr lang="es-419" sz="800" dirty="0"/>
              <a:t>    declare entrada </a:t>
            </a:r>
            <a:r>
              <a:rPr lang="es-419" sz="800" dirty="0" err="1"/>
              <a:t>text</a:t>
            </a:r>
            <a:r>
              <a:rPr lang="es-419" sz="800" dirty="0"/>
              <a:t> default '';</a:t>
            </a:r>
          </a:p>
          <a:p>
            <a:r>
              <a:rPr lang="es-419" sz="800" dirty="0"/>
              <a:t>    declare espacio </a:t>
            </a:r>
            <a:r>
              <a:rPr lang="es-419" sz="800" dirty="0" err="1"/>
              <a:t>text</a:t>
            </a:r>
            <a:r>
              <a:rPr lang="es-419" sz="800" dirty="0"/>
              <a:t> default '';</a:t>
            </a:r>
          </a:p>
          <a:p>
            <a:r>
              <a:rPr lang="es-419" sz="800" dirty="0"/>
              <a:t>    declare x </a:t>
            </a:r>
            <a:r>
              <a:rPr lang="es-419" sz="800" dirty="0" err="1"/>
              <a:t>int</a:t>
            </a:r>
            <a:r>
              <a:rPr lang="es-419" sz="800" dirty="0"/>
              <a:t> default 1;</a:t>
            </a:r>
          </a:p>
          <a:p>
            <a:r>
              <a:rPr lang="es-419" sz="800" dirty="0"/>
              <a:t>    declare </a:t>
            </a:r>
            <a:r>
              <a:rPr lang="es-419" sz="800" dirty="0" err="1"/>
              <a:t>nVeces</a:t>
            </a:r>
            <a:r>
              <a:rPr lang="es-419" sz="800" dirty="0"/>
              <a:t> </a:t>
            </a:r>
            <a:r>
              <a:rPr lang="es-419" sz="800" dirty="0" err="1"/>
              <a:t>int</a:t>
            </a:r>
            <a:r>
              <a:rPr lang="es-419" sz="800" dirty="0"/>
              <a:t> default 0;</a:t>
            </a:r>
          </a:p>
          <a:p>
            <a:r>
              <a:rPr lang="es-419" sz="800" dirty="0"/>
              <a:t>    declare letra </a:t>
            </a:r>
            <a:r>
              <a:rPr lang="es-419" sz="800" dirty="0" err="1"/>
              <a:t>char</a:t>
            </a:r>
            <a:r>
              <a:rPr lang="es-419" sz="800" dirty="0"/>
              <a:t> default '';</a:t>
            </a:r>
          </a:p>
          <a:p>
            <a:r>
              <a:rPr lang="es-419" sz="800" dirty="0"/>
              <a:t>    declare limite </a:t>
            </a:r>
            <a:r>
              <a:rPr lang="es-419" sz="800" dirty="0" err="1"/>
              <a:t>int</a:t>
            </a:r>
            <a:r>
              <a:rPr lang="es-419" sz="800" dirty="0"/>
              <a:t> default 0;</a:t>
            </a:r>
          </a:p>
          <a:p>
            <a:r>
              <a:rPr lang="es-419" sz="800" dirty="0"/>
              <a:t>    declare a </a:t>
            </a:r>
            <a:r>
              <a:rPr lang="es-419" sz="800" dirty="0" err="1"/>
              <a:t>int</a:t>
            </a:r>
            <a:r>
              <a:rPr lang="es-419" sz="800" dirty="0"/>
              <a:t> default 0;</a:t>
            </a:r>
          </a:p>
          <a:p>
            <a:r>
              <a:rPr lang="es-419" sz="800" dirty="0"/>
              <a:t>    declare b </a:t>
            </a:r>
            <a:r>
              <a:rPr lang="es-419" sz="800" dirty="0" err="1"/>
              <a:t>int</a:t>
            </a:r>
            <a:r>
              <a:rPr lang="es-419" sz="800" dirty="0"/>
              <a:t> default 1;</a:t>
            </a:r>
          </a:p>
          <a:p>
            <a:r>
              <a:rPr lang="es-419" sz="800" dirty="0"/>
              <a:t>    declare </a:t>
            </a:r>
            <a:r>
              <a:rPr lang="es-419" sz="800" dirty="0" err="1"/>
              <a:t>cont</a:t>
            </a:r>
            <a:r>
              <a:rPr lang="es-419" sz="800" dirty="0"/>
              <a:t> </a:t>
            </a:r>
            <a:r>
              <a:rPr lang="es-419" sz="800" dirty="0" err="1"/>
              <a:t>int</a:t>
            </a:r>
            <a:r>
              <a:rPr lang="es-419" sz="800" dirty="0"/>
              <a:t> default 0;</a:t>
            </a:r>
          </a:p>
          <a:p>
            <a:r>
              <a:rPr lang="es-419" sz="800" dirty="0"/>
              <a:t>    declare </a:t>
            </a:r>
            <a:r>
              <a:rPr lang="es-419" sz="800" dirty="0" err="1"/>
              <a:t>aux</a:t>
            </a:r>
            <a:r>
              <a:rPr lang="es-419" sz="800" dirty="0"/>
              <a:t> </a:t>
            </a:r>
            <a:r>
              <a:rPr lang="es-419" sz="800" dirty="0" err="1"/>
              <a:t>int</a:t>
            </a:r>
            <a:r>
              <a:rPr lang="es-419" sz="800" dirty="0"/>
              <a:t> default 0;</a:t>
            </a:r>
          </a:p>
          <a:p>
            <a:r>
              <a:rPr lang="es-419" sz="800" dirty="0"/>
              <a:t>    declare sumar </a:t>
            </a:r>
            <a:r>
              <a:rPr lang="es-419" sz="800" dirty="0" err="1"/>
              <a:t>int</a:t>
            </a:r>
            <a:r>
              <a:rPr lang="es-419" sz="800" dirty="0"/>
              <a:t> default 0;</a:t>
            </a:r>
          </a:p>
          <a:p>
            <a:r>
              <a:rPr lang="es-419" sz="800" dirty="0"/>
              <a:t>    set entrada = </a:t>
            </a:r>
            <a:r>
              <a:rPr lang="es-419" sz="800" dirty="0" err="1"/>
              <a:t>fibo</a:t>
            </a:r>
            <a:r>
              <a:rPr lang="es-419" sz="800" dirty="0"/>
              <a:t>(limita);</a:t>
            </a:r>
          </a:p>
          <a:p>
            <a:r>
              <a:rPr lang="es-419" sz="800" dirty="0"/>
              <a:t>    set limite = </a:t>
            </a:r>
            <a:r>
              <a:rPr lang="es-419" sz="800" dirty="0" err="1"/>
              <a:t>char_length</a:t>
            </a:r>
            <a:r>
              <a:rPr lang="es-419" sz="800" dirty="0"/>
              <a:t>(entrada);</a:t>
            </a:r>
          </a:p>
          <a:p>
            <a:r>
              <a:rPr lang="es-419" sz="800" dirty="0"/>
              <a:t>    </a:t>
            </a:r>
            <a:r>
              <a:rPr lang="es-419" sz="800" dirty="0" err="1"/>
              <a:t>while</a:t>
            </a:r>
            <a:r>
              <a:rPr lang="es-419" sz="800" dirty="0"/>
              <a:t> x &lt;= limite</a:t>
            </a:r>
          </a:p>
          <a:p>
            <a:r>
              <a:rPr lang="es-419" sz="800" dirty="0"/>
              <a:t>        do</a:t>
            </a:r>
          </a:p>
          <a:p>
            <a:r>
              <a:rPr lang="es-419" sz="800" dirty="0"/>
              <a:t>            set letra = </a:t>
            </a:r>
            <a:r>
              <a:rPr lang="es-419" sz="800" dirty="0" err="1"/>
              <a:t>substring</a:t>
            </a:r>
            <a:r>
              <a:rPr lang="es-419" sz="800" dirty="0"/>
              <a:t>(entrada, x, 1);</a:t>
            </a:r>
          </a:p>
          <a:p>
            <a:r>
              <a:rPr lang="es-419" sz="800" dirty="0"/>
              <a:t>            </a:t>
            </a:r>
            <a:r>
              <a:rPr lang="es-419" sz="800" dirty="0" err="1"/>
              <a:t>if</a:t>
            </a:r>
            <a:r>
              <a:rPr lang="es-419" sz="800" dirty="0"/>
              <a:t> letra = espacio</a:t>
            </a:r>
          </a:p>
          <a:p>
            <a:r>
              <a:rPr lang="es-419" sz="800" dirty="0"/>
              <a:t>            </a:t>
            </a:r>
            <a:r>
              <a:rPr lang="es-419" sz="800" dirty="0" err="1"/>
              <a:t>then</a:t>
            </a:r>
            <a:endParaRPr lang="es-419" sz="800" dirty="0"/>
          </a:p>
          <a:p>
            <a:r>
              <a:rPr lang="es-419" sz="800" dirty="0"/>
              <a:t>                set </a:t>
            </a:r>
            <a:r>
              <a:rPr lang="es-419" sz="800" dirty="0" err="1"/>
              <a:t>nVeces</a:t>
            </a:r>
            <a:r>
              <a:rPr lang="es-419" sz="800" dirty="0"/>
              <a:t> = </a:t>
            </a:r>
            <a:r>
              <a:rPr lang="es-419" sz="800" dirty="0" err="1"/>
              <a:t>nVeces</a:t>
            </a:r>
            <a:r>
              <a:rPr lang="es-419" sz="800" dirty="0"/>
              <a:t> + 1;</a:t>
            </a:r>
          </a:p>
          <a:p>
            <a:r>
              <a:rPr lang="es-419" sz="800" dirty="0"/>
              <a:t>            </a:t>
            </a:r>
            <a:r>
              <a:rPr lang="es-419" sz="800" dirty="0" err="1"/>
              <a:t>end</a:t>
            </a:r>
            <a:r>
              <a:rPr lang="es-419" sz="800" dirty="0"/>
              <a:t> </a:t>
            </a:r>
            <a:r>
              <a:rPr lang="es-419" sz="800" dirty="0" err="1"/>
              <a:t>if</a:t>
            </a:r>
            <a:r>
              <a:rPr lang="es-419" sz="800" dirty="0"/>
              <a:t>;</a:t>
            </a:r>
          </a:p>
          <a:p>
            <a:r>
              <a:rPr lang="es-419" sz="800" dirty="0"/>
              <a:t>            set x = x + 1;</a:t>
            </a:r>
          </a:p>
          <a:p>
            <a:r>
              <a:rPr lang="es-419" sz="800" dirty="0"/>
              <a:t>        </a:t>
            </a:r>
            <a:r>
              <a:rPr lang="es-419" sz="800" dirty="0" err="1"/>
              <a:t>end</a:t>
            </a:r>
            <a:r>
              <a:rPr lang="es-419" sz="800" dirty="0"/>
              <a:t> </a:t>
            </a:r>
            <a:r>
              <a:rPr lang="es-419" sz="800" dirty="0" err="1"/>
              <a:t>while</a:t>
            </a:r>
            <a:r>
              <a:rPr lang="es-419" sz="800" dirty="0"/>
              <a:t>;</a:t>
            </a:r>
          </a:p>
          <a:p>
            <a:r>
              <a:rPr lang="es-419" sz="800" dirty="0"/>
              <a:t>    </a:t>
            </a:r>
            <a:r>
              <a:rPr lang="es-419" sz="800" dirty="0" err="1"/>
              <a:t>while</a:t>
            </a:r>
            <a:r>
              <a:rPr lang="es-419" sz="800" dirty="0"/>
              <a:t> </a:t>
            </a:r>
            <a:r>
              <a:rPr lang="es-419" sz="800" dirty="0" err="1"/>
              <a:t>cont</a:t>
            </a:r>
            <a:r>
              <a:rPr lang="es-419" sz="800" dirty="0"/>
              <a:t> &lt; </a:t>
            </a:r>
            <a:r>
              <a:rPr lang="es-419" sz="800" dirty="0" err="1"/>
              <a:t>nVeces</a:t>
            </a:r>
            <a:endParaRPr lang="es-419" sz="800" dirty="0"/>
          </a:p>
          <a:p>
            <a:r>
              <a:rPr lang="es-419" sz="800" dirty="0"/>
              <a:t>        do</a:t>
            </a:r>
          </a:p>
          <a:p>
            <a:r>
              <a:rPr lang="es-419" sz="800" dirty="0"/>
              <a:t>            </a:t>
            </a:r>
            <a:r>
              <a:rPr lang="es-419" sz="800" dirty="0" err="1"/>
              <a:t>if</a:t>
            </a:r>
            <a:r>
              <a:rPr lang="es-419" sz="800" dirty="0"/>
              <a:t> </a:t>
            </a:r>
            <a:r>
              <a:rPr lang="es-419" sz="800" dirty="0" err="1"/>
              <a:t>cont</a:t>
            </a:r>
            <a:r>
              <a:rPr lang="es-419" sz="800" dirty="0"/>
              <a:t> = 0</a:t>
            </a:r>
          </a:p>
          <a:p>
            <a:r>
              <a:rPr lang="es-419" sz="800" dirty="0"/>
              <a:t>            </a:t>
            </a:r>
            <a:r>
              <a:rPr lang="es-419" sz="800" dirty="0" err="1"/>
              <a:t>then</a:t>
            </a:r>
            <a:endParaRPr lang="es-419" sz="800" dirty="0"/>
          </a:p>
          <a:p>
            <a:r>
              <a:rPr lang="es-419" sz="800" dirty="0"/>
              <a:t>                set sumar = 0;</a:t>
            </a:r>
          </a:p>
          <a:p>
            <a:r>
              <a:rPr lang="es-419" sz="800" dirty="0"/>
              <a:t>            </a:t>
            </a:r>
            <a:r>
              <a:rPr lang="es-419" sz="800" dirty="0" err="1"/>
              <a:t>else</a:t>
            </a:r>
            <a:endParaRPr lang="es-419" sz="800" dirty="0"/>
          </a:p>
          <a:p>
            <a:r>
              <a:rPr lang="es-419" sz="800" dirty="0"/>
              <a:t>                set sumar = sumar + b;</a:t>
            </a:r>
          </a:p>
          <a:p>
            <a:r>
              <a:rPr lang="es-419" sz="800" dirty="0"/>
              <a:t>                set </a:t>
            </a:r>
            <a:r>
              <a:rPr lang="es-419" sz="800" dirty="0" err="1"/>
              <a:t>aux</a:t>
            </a:r>
            <a:r>
              <a:rPr lang="es-419" sz="800" dirty="0"/>
              <a:t> = a;</a:t>
            </a:r>
          </a:p>
          <a:p>
            <a:r>
              <a:rPr lang="es-419" sz="800" dirty="0"/>
              <a:t>                set a = b;</a:t>
            </a:r>
          </a:p>
          <a:p>
            <a:r>
              <a:rPr lang="es-419" sz="800" dirty="0"/>
              <a:t>                set b = </a:t>
            </a:r>
            <a:r>
              <a:rPr lang="es-419" sz="800" dirty="0" err="1"/>
              <a:t>aux</a:t>
            </a:r>
            <a:r>
              <a:rPr lang="es-419" sz="800" dirty="0"/>
              <a:t> + a;</a:t>
            </a:r>
          </a:p>
          <a:p>
            <a:r>
              <a:rPr lang="es-419" sz="800" dirty="0"/>
              <a:t>            </a:t>
            </a:r>
            <a:r>
              <a:rPr lang="es-419" sz="800" dirty="0" err="1"/>
              <a:t>end</a:t>
            </a:r>
            <a:r>
              <a:rPr lang="es-419" sz="800" dirty="0"/>
              <a:t> </a:t>
            </a:r>
            <a:r>
              <a:rPr lang="es-419" sz="800" dirty="0" err="1"/>
              <a:t>if</a:t>
            </a:r>
            <a:r>
              <a:rPr lang="es-419" sz="800" dirty="0"/>
              <a:t>;</a:t>
            </a:r>
          </a:p>
          <a:p>
            <a:r>
              <a:rPr lang="es-419" sz="800" dirty="0"/>
              <a:t>            set </a:t>
            </a:r>
            <a:r>
              <a:rPr lang="es-419" sz="800" dirty="0" err="1"/>
              <a:t>cont</a:t>
            </a:r>
            <a:r>
              <a:rPr lang="es-419" sz="800" dirty="0"/>
              <a:t> = </a:t>
            </a:r>
            <a:r>
              <a:rPr lang="es-419" sz="800" dirty="0" err="1"/>
              <a:t>cont</a:t>
            </a:r>
            <a:r>
              <a:rPr lang="es-419" sz="800" dirty="0"/>
              <a:t> + 1;</a:t>
            </a:r>
          </a:p>
          <a:p>
            <a:r>
              <a:rPr lang="es-419" sz="800" dirty="0"/>
              <a:t>        </a:t>
            </a:r>
            <a:r>
              <a:rPr lang="es-419" sz="800" dirty="0" err="1"/>
              <a:t>end</a:t>
            </a:r>
            <a:r>
              <a:rPr lang="es-419" sz="800" dirty="0"/>
              <a:t> </a:t>
            </a:r>
            <a:r>
              <a:rPr lang="es-419" sz="800" dirty="0" err="1"/>
              <a:t>while</a:t>
            </a:r>
            <a:r>
              <a:rPr lang="es-419" sz="800" dirty="0"/>
              <a:t>;</a:t>
            </a:r>
          </a:p>
          <a:p>
            <a:r>
              <a:rPr lang="es-419" sz="800" dirty="0"/>
              <a:t>    </a:t>
            </a:r>
            <a:r>
              <a:rPr lang="es-419" sz="800" dirty="0" err="1"/>
              <a:t>return</a:t>
            </a:r>
            <a:r>
              <a:rPr lang="es-419" sz="800" dirty="0"/>
              <a:t> sumar;</a:t>
            </a:r>
          </a:p>
          <a:p>
            <a:r>
              <a:rPr lang="es-419" sz="800" dirty="0" err="1"/>
              <a:t>end</a:t>
            </a:r>
            <a:r>
              <a:rPr lang="es-419" sz="800" dirty="0"/>
              <a:t>;</a:t>
            </a:r>
          </a:p>
          <a:p>
            <a:endParaRPr lang="es-419" sz="800" dirty="0"/>
          </a:p>
          <a:p>
            <a:r>
              <a:rPr lang="es-419" sz="800" dirty="0" err="1"/>
              <a:t>Select</a:t>
            </a:r>
            <a:r>
              <a:rPr lang="es-419" sz="800" dirty="0"/>
              <a:t> </a:t>
            </a:r>
            <a:r>
              <a:rPr lang="es-419" sz="800" dirty="0" err="1"/>
              <a:t>sum_fibo</a:t>
            </a:r>
            <a:r>
              <a:rPr lang="es-419" sz="800" dirty="0"/>
              <a:t>(10);</a:t>
            </a: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442" y="2980651"/>
            <a:ext cx="2451984" cy="3361152"/>
          </a:xfrm>
          <a:prstGeom prst="rect">
            <a:avLst/>
          </a:prstGeom>
          <a:ln w="38100" cap="sq">
            <a:solidFill>
              <a:srgbClr val="000000"/>
            </a:solidFill>
            <a:prstDash val="solid"/>
            <a:miter lim="800000"/>
          </a:ln>
          <a:effectLst>
            <a:glow rad="228600">
              <a:schemeClr val="accent6">
                <a:satMod val="175000"/>
                <a:alpha val="40000"/>
              </a:schemeClr>
            </a:glow>
            <a:outerShdw blurRad="50800" dist="38100" dir="2700000" algn="tl" rotWithShape="0">
              <a:srgbClr val="000000">
                <a:alpha val="43000"/>
              </a:srgbClr>
            </a:outerShdw>
          </a:effectLst>
        </p:spPr>
      </p:pic>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9500" y="2980651"/>
            <a:ext cx="2528426" cy="3382398"/>
          </a:xfrm>
          <a:prstGeom prst="rect">
            <a:avLst/>
          </a:prstGeom>
          <a:ln w="38100" cap="sq">
            <a:solidFill>
              <a:srgbClr val="000000"/>
            </a:solidFill>
            <a:prstDash val="solid"/>
            <a:miter lim="800000"/>
          </a:ln>
          <a:effectLst>
            <a:glow rad="228600">
              <a:schemeClr val="accent6">
                <a:satMod val="175000"/>
                <a:alpha val="40000"/>
              </a:schemeClr>
            </a:glow>
            <a:outerShdw blurRad="50800" dist="38100" dir="2700000" algn="tl" rotWithShape="0">
              <a:srgbClr val="000000">
                <a:alpha val="43000"/>
              </a:srgbClr>
            </a:outerShdw>
          </a:effectLst>
        </p:spPr>
      </p:pic>
    </p:spTree>
    <p:extLst>
      <p:ext uri="{BB962C8B-B14F-4D97-AF65-F5344CB8AC3E}">
        <p14:creationId xmlns:p14="http://schemas.microsoft.com/office/powerpoint/2010/main" val="13853293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10" name="Rectángulo 9"/>
          <p:cNvSpPr/>
          <p:nvPr/>
        </p:nvSpPr>
        <p:spPr>
          <a:xfrm>
            <a:off x="151227" y="218655"/>
            <a:ext cx="11031298" cy="1200329"/>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2400" b="1">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12.Manejo de TRIGGERS I.</a:t>
            </a:r>
          </a:p>
          <a:p>
            <a:r>
              <a:rPr lang="es-419" sz="2400" b="1">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Crear TRIGGERS Before or After para INSERT y UPDATE aplicado a la tabla</a:t>
            </a:r>
          </a:p>
          <a:p>
            <a:r>
              <a:rPr lang="es-419" sz="2400" b="1">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PROYECTO</a:t>
            </a:r>
            <a:endParaRPr lang="es-419" sz="24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endParaRPr>
          </a:p>
        </p:txBody>
      </p:sp>
      <p:sp>
        <p:nvSpPr>
          <p:cNvPr id="12" name="Proceso alternativo 11"/>
          <p:cNvSpPr/>
          <p:nvPr/>
        </p:nvSpPr>
        <p:spPr>
          <a:xfrm>
            <a:off x="266556" y="2150077"/>
            <a:ext cx="3860601" cy="3544688"/>
          </a:xfrm>
          <a:prstGeom prst="flowChartAlternateProcess">
            <a:avLst/>
          </a:prstGeom>
          <a:solidFill>
            <a:srgbClr val="002060"/>
          </a:solidFill>
          <a:effectLst>
            <a:glow rad="101600">
              <a:srgbClr val="00B0F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000" dirty="0" err="1"/>
              <a:t>create</a:t>
            </a:r>
            <a:r>
              <a:rPr lang="es-419" sz="1000" dirty="0"/>
              <a:t> </a:t>
            </a:r>
            <a:r>
              <a:rPr lang="es-419" sz="1000" dirty="0" err="1"/>
              <a:t>trigger</a:t>
            </a:r>
            <a:r>
              <a:rPr lang="es-419" sz="1000" dirty="0"/>
              <a:t> </a:t>
            </a:r>
            <a:r>
              <a:rPr lang="es-419" sz="1000" dirty="0" err="1"/>
              <a:t>manejodetrig</a:t>
            </a:r>
            <a:endParaRPr lang="es-419" sz="1000" dirty="0"/>
          </a:p>
          <a:p>
            <a:r>
              <a:rPr lang="es-419" sz="1000" dirty="0"/>
              <a:t>    </a:t>
            </a:r>
            <a:r>
              <a:rPr lang="es-419" sz="1000" dirty="0" err="1"/>
              <a:t>before</a:t>
            </a:r>
            <a:r>
              <a:rPr lang="es-419" sz="1000" dirty="0"/>
              <a:t> </a:t>
            </a:r>
            <a:r>
              <a:rPr lang="es-419" sz="1000" dirty="0" err="1"/>
              <a:t>update</a:t>
            </a:r>
            <a:endParaRPr lang="es-419" sz="1000" dirty="0"/>
          </a:p>
          <a:p>
            <a:r>
              <a:rPr lang="es-419" sz="1000" dirty="0"/>
              <a:t>    </a:t>
            </a:r>
            <a:r>
              <a:rPr lang="es-419" sz="1000" dirty="0" err="1"/>
              <a:t>on</a:t>
            </a:r>
            <a:r>
              <a:rPr lang="es-419" sz="1000" dirty="0"/>
              <a:t> proyecto</a:t>
            </a:r>
          </a:p>
          <a:p>
            <a:r>
              <a:rPr lang="es-419" sz="1000" dirty="0"/>
              <a:t>    </a:t>
            </a:r>
            <a:r>
              <a:rPr lang="es-419" sz="1000" dirty="0" err="1"/>
              <a:t>for</a:t>
            </a:r>
            <a:r>
              <a:rPr lang="es-419" sz="1000" dirty="0"/>
              <a:t> </a:t>
            </a:r>
            <a:r>
              <a:rPr lang="es-419" sz="1000" dirty="0" err="1"/>
              <a:t>each</a:t>
            </a:r>
            <a:r>
              <a:rPr lang="es-419" sz="1000" dirty="0"/>
              <a:t> </a:t>
            </a:r>
            <a:r>
              <a:rPr lang="es-419" sz="1000" dirty="0" err="1"/>
              <a:t>row</a:t>
            </a:r>
            <a:endParaRPr lang="es-419" sz="1000" dirty="0"/>
          </a:p>
          <a:p>
            <a:r>
              <a:rPr lang="es-419" sz="1000" dirty="0" err="1"/>
              <a:t>begin</a:t>
            </a:r>
            <a:endParaRPr lang="es-419" sz="1000" dirty="0"/>
          </a:p>
          <a:p>
            <a:r>
              <a:rPr lang="es-419" sz="1000" dirty="0"/>
              <a:t>    </a:t>
            </a:r>
            <a:r>
              <a:rPr lang="es-419" sz="1000" dirty="0" err="1"/>
              <a:t>if</a:t>
            </a:r>
            <a:r>
              <a:rPr lang="es-419" sz="1000" dirty="0"/>
              <a:t> </a:t>
            </a:r>
            <a:r>
              <a:rPr lang="es-419" sz="1000" dirty="0" err="1"/>
              <a:t>new.tipoProy</a:t>
            </a:r>
            <a:r>
              <a:rPr lang="es-419" sz="1000" dirty="0"/>
              <a:t> =</a:t>
            </a:r>
          </a:p>
          <a:p>
            <a:r>
              <a:rPr lang="es-419" sz="1000" dirty="0"/>
              <a:t>       '</a:t>
            </a:r>
            <a:r>
              <a:rPr lang="es-419" sz="1000" dirty="0" err="1"/>
              <a:t>Forestacion</a:t>
            </a:r>
            <a:r>
              <a:rPr lang="es-419" sz="1000" dirty="0"/>
              <a:t>' </a:t>
            </a:r>
            <a:r>
              <a:rPr lang="es-419" sz="1000" dirty="0" err="1"/>
              <a:t>or</a:t>
            </a:r>
            <a:r>
              <a:rPr lang="es-419" sz="1000" dirty="0"/>
              <a:t> </a:t>
            </a:r>
            <a:r>
              <a:rPr lang="es-419" sz="1000" dirty="0" err="1"/>
              <a:t>new.tipoProy</a:t>
            </a:r>
            <a:r>
              <a:rPr lang="es-419" sz="1000" dirty="0"/>
              <a:t> =</a:t>
            </a:r>
          </a:p>
          <a:p>
            <a:r>
              <a:rPr lang="es-419" sz="1000" dirty="0"/>
              <a:t>                        '</a:t>
            </a:r>
            <a:r>
              <a:rPr lang="es-419" sz="1000" dirty="0" err="1"/>
              <a:t>Adopcion</a:t>
            </a:r>
            <a:r>
              <a:rPr lang="es-419" sz="1000" dirty="0"/>
              <a:t>' </a:t>
            </a:r>
            <a:r>
              <a:rPr lang="es-419" sz="1000" dirty="0" err="1"/>
              <a:t>or</a:t>
            </a:r>
            <a:r>
              <a:rPr lang="es-419" sz="1000" dirty="0"/>
              <a:t> </a:t>
            </a:r>
            <a:r>
              <a:rPr lang="es-419" sz="1000" dirty="0" err="1"/>
              <a:t>new.tipoProy</a:t>
            </a:r>
            <a:r>
              <a:rPr lang="es-419" sz="1000" dirty="0"/>
              <a:t> = 'CULTURA' </a:t>
            </a:r>
            <a:r>
              <a:rPr lang="es-419" sz="1000" dirty="0" err="1"/>
              <a:t>then</a:t>
            </a:r>
            <a:endParaRPr lang="es-419" sz="1000" dirty="0"/>
          </a:p>
          <a:p>
            <a:r>
              <a:rPr lang="es-419" sz="1000" dirty="0"/>
              <a:t>        set </a:t>
            </a:r>
            <a:r>
              <a:rPr lang="es-419" sz="1000" dirty="0" err="1"/>
              <a:t>new.estado</a:t>
            </a:r>
            <a:r>
              <a:rPr lang="es-419" sz="1000" dirty="0"/>
              <a:t> = 'activo';</a:t>
            </a:r>
          </a:p>
          <a:p>
            <a:r>
              <a:rPr lang="es-419" sz="1000" dirty="0"/>
              <a:t>    </a:t>
            </a:r>
            <a:r>
              <a:rPr lang="es-419" sz="1000" dirty="0" err="1"/>
              <a:t>else</a:t>
            </a:r>
            <a:endParaRPr lang="es-419" sz="1000" dirty="0"/>
          </a:p>
          <a:p>
            <a:r>
              <a:rPr lang="es-419" sz="1000" dirty="0"/>
              <a:t>        set </a:t>
            </a:r>
            <a:r>
              <a:rPr lang="es-419" sz="1000" dirty="0" err="1"/>
              <a:t>new.estado</a:t>
            </a:r>
            <a:r>
              <a:rPr lang="es-419" sz="1000" dirty="0"/>
              <a:t> = 'inactivo';</a:t>
            </a:r>
          </a:p>
          <a:p>
            <a:r>
              <a:rPr lang="es-419" sz="1000" dirty="0"/>
              <a:t>    </a:t>
            </a:r>
            <a:r>
              <a:rPr lang="es-419" sz="1000" dirty="0" err="1"/>
              <a:t>end</a:t>
            </a:r>
            <a:r>
              <a:rPr lang="es-419" sz="1000" dirty="0"/>
              <a:t> </a:t>
            </a:r>
            <a:r>
              <a:rPr lang="es-419" sz="1000" dirty="0" err="1"/>
              <a:t>if</a:t>
            </a:r>
            <a:r>
              <a:rPr lang="es-419" sz="1000" dirty="0"/>
              <a:t>;</a:t>
            </a:r>
          </a:p>
          <a:p>
            <a:r>
              <a:rPr lang="es-419" sz="1000" dirty="0" err="1"/>
              <a:t>end</a:t>
            </a:r>
            <a:r>
              <a:rPr lang="es-419" sz="1000" dirty="0"/>
              <a:t>;</a:t>
            </a:r>
          </a:p>
          <a:p>
            <a:r>
              <a:rPr lang="es-419" sz="1000" dirty="0" err="1"/>
              <a:t>update</a:t>
            </a:r>
            <a:r>
              <a:rPr lang="es-419" sz="1000" dirty="0"/>
              <a:t> proyecto</a:t>
            </a:r>
          </a:p>
          <a:p>
            <a:r>
              <a:rPr lang="es-419" sz="1000" dirty="0"/>
              <a:t>set </a:t>
            </a:r>
            <a:r>
              <a:rPr lang="es-419" sz="1000" dirty="0" err="1"/>
              <a:t>tipoProy</a:t>
            </a:r>
            <a:r>
              <a:rPr lang="es-419" sz="1000" dirty="0"/>
              <a:t> =</a:t>
            </a:r>
          </a:p>
          <a:p>
            <a:r>
              <a:rPr lang="es-419" sz="1000" dirty="0"/>
              <a:t>        '</a:t>
            </a:r>
            <a:r>
              <a:rPr lang="es-419" sz="1000" dirty="0" err="1"/>
              <a:t>Educacion</a:t>
            </a:r>
            <a:r>
              <a:rPr lang="es-419" sz="1000" dirty="0"/>
              <a:t>'</a:t>
            </a:r>
          </a:p>
          <a:p>
            <a:r>
              <a:rPr lang="es-419" sz="1000" dirty="0" err="1"/>
              <a:t>where</a:t>
            </a:r>
            <a:r>
              <a:rPr lang="es-419" sz="1000" dirty="0"/>
              <a:t> </a:t>
            </a:r>
            <a:r>
              <a:rPr lang="es-419" sz="1000" dirty="0" err="1"/>
              <a:t>id_proy</a:t>
            </a:r>
            <a:r>
              <a:rPr lang="es-419" sz="1000" dirty="0"/>
              <a:t> = 4;</a:t>
            </a:r>
          </a:p>
          <a:p>
            <a:endParaRPr lang="es-419" sz="1000" dirty="0"/>
          </a:p>
          <a:p>
            <a:r>
              <a:rPr lang="es-419" sz="1000" dirty="0"/>
              <a:t>SELECT * </a:t>
            </a:r>
            <a:r>
              <a:rPr lang="es-419" sz="1000" dirty="0" err="1"/>
              <a:t>from</a:t>
            </a:r>
            <a:r>
              <a:rPr lang="es-419" sz="1000" dirty="0"/>
              <a:t> proyecto ;</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4134" y="2033424"/>
            <a:ext cx="4930255" cy="4069982"/>
          </a:xfrm>
          <a:prstGeom prst="rect">
            <a:avLst/>
          </a:prstGeom>
          <a:ln w="38100" cap="sq">
            <a:solidFill>
              <a:srgbClr val="000000"/>
            </a:solidFill>
            <a:prstDash val="solid"/>
            <a:miter lim="800000"/>
          </a:ln>
          <a:effectLst>
            <a:glow rad="228600">
              <a:schemeClr val="accent4">
                <a:satMod val="175000"/>
                <a:alpha val="40000"/>
              </a:schemeClr>
            </a:glow>
            <a:outerShdw blurRad="50800" dist="38100" dir="2700000" algn="tl" rotWithShape="0">
              <a:srgbClr val="000000">
                <a:alpha val="43000"/>
              </a:srgbClr>
            </a:outerShdw>
          </a:effectLst>
        </p:spPr>
      </p:pic>
    </p:spTree>
    <p:extLst>
      <p:ext uri="{BB962C8B-B14F-4D97-AF65-F5344CB8AC3E}">
        <p14:creationId xmlns:p14="http://schemas.microsoft.com/office/powerpoint/2010/main" val="31306439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1"/>
            <a:ext cx="12191999" cy="6858000"/>
          </a:xfrm>
          <a:prstGeom prst="rect">
            <a:avLst/>
          </a:prstGeom>
        </p:spPr>
      </p:pic>
      <p:sp>
        <p:nvSpPr>
          <p:cNvPr id="10" name="Rectángulo 9"/>
          <p:cNvSpPr/>
          <p:nvPr/>
        </p:nvSpPr>
        <p:spPr>
          <a:xfrm>
            <a:off x="151227" y="218655"/>
            <a:ext cx="11031298" cy="1354217"/>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16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13.Manejo de </a:t>
            </a:r>
            <a:r>
              <a:rPr lang="es-419" sz="1600" b="1" dirty="0" err="1">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Triggers</a:t>
            </a:r>
            <a:r>
              <a:rPr lang="es-419" sz="16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II.</a:t>
            </a:r>
          </a:p>
          <a:p>
            <a:r>
              <a:rPr lang="es-419" sz="16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El </a:t>
            </a:r>
            <a:r>
              <a:rPr lang="es-419" sz="1600" b="1" dirty="0" err="1">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trigger</a:t>
            </a:r>
            <a:r>
              <a:rPr lang="es-419" sz="16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debe de llamarse </a:t>
            </a:r>
            <a:r>
              <a:rPr lang="es-419" sz="1600" b="1" dirty="0" err="1">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calculaEdad</a:t>
            </a:r>
            <a:r>
              <a:rPr lang="es-419" sz="16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a:t>
            </a:r>
          </a:p>
          <a:p>
            <a:r>
              <a:rPr lang="es-419" sz="16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El evento debe de ejecutarse en un BEFORE INSERT.</a:t>
            </a:r>
          </a:p>
          <a:p>
            <a:r>
              <a:rPr lang="es-419" sz="16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Cada vez que se inserta un registro en la tabla PERSONA, el </a:t>
            </a:r>
            <a:r>
              <a:rPr lang="es-419" sz="1600" b="1" dirty="0" err="1">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trigger</a:t>
            </a:r>
            <a:r>
              <a:rPr lang="es-419" sz="16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debe de</a:t>
            </a:r>
          </a:p>
          <a:p>
            <a:r>
              <a:rPr lang="es-419" sz="16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calcular la edad en función a la fecha de nacimiento.</a:t>
            </a:r>
            <a:endParaRPr lang="es-419" sz="16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endParaRPr>
          </a:p>
        </p:txBody>
      </p:sp>
      <p:sp>
        <p:nvSpPr>
          <p:cNvPr id="6" name="Proceso alternativo 5"/>
          <p:cNvSpPr/>
          <p:nvPr/>
        </p:nvSpPr>
        <p:spPr>
          <a:xfrm>
            <a:off x="266555" y="2224216"/>
            <a:ext cx="3860601" cy="3165748"/>
          </a:xfrm>
          <a:prstGeom prst="flowChartAlternateProcess">
            <a:avLst/>
          </a:prstGeom>
          <a:solidFill>
            <a:schemeClr val="tx1"/>
          </a:solidFill>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sz="1200" dirty="0" err="1"/>
              <a:t>create</a:t>
            </a:r>
            <a:r>
              <a:rPr lang="es-419" sz="1200" dirty="0"/>
              <a:t> </a:t>
            </a:r>
            <a:r>
              <a:rPr lang="es-419" sz="1200" dirty="0" err="1"/>
              <a:t>trigger</a:t>
            </a:r>
            <a:r>
              <a:rPr lang="es-419" sz="1200" dirty="0"/>
              <a:t> </a:t>
            </a:r>
            <a:r>
              <a:rPr lang="es-419" sz="1200" dirty="0" err="1"/>
              <a:t>calculaEdad</a:t>
            </a:r>
            <a:endParaRPr lang="es-419" sz="1200" dirty="0"/>
          </a:p>
          <a:p>
            <a:r>
              <a:rPr lang="es-419" sz="1200" dirty="0"/>
              <a:t>    </a:t>
            </a:r>
            <a:r>
              <a:rPr lang="es-419" sz="1200" dirty="0" err="1"/>
              <a:t>before</a:t>
            </a:r>
            <a:r>
              <a:rPr lang="es-419" sz="1200" dirty="0"/>
              <a:t> </a:t>
            </a:r>
            <a:r>
              <a:rPr lang="es-419" sz="1200" dirty="0" err="1"/>
              <a:t>insert</a:t>
            </a:r>
            <a:endParaRPr lang="es-419" sz="1200" dirty="0"/>
          </a:p>
          <a:p>
            <a:r>
              <a:rPr lang="es-419" sz="1200" dirty="0"/>
              <a:t>    </a:t>
            </a:r>
            <a:r>
              <a:rPr lang="es-419" sz="1200" dirty="0" err="1"/>
              <a:t>on</a:t>
            </a:r>
            <a:r>
              <a:rPr lang="es-419" sz="1200" dirty="0"/>
              <a:t> persona</a:t>
            </a:r>
          </a:p>
          <a:p>
            <a:r>
              <a:rPr lang="es-419" sz="1200" dirty="0"/>
              <a:t>    </a:t>
            </a:r>
            <a:r>
              <a:rPr lang="es-419" sz="1200" dirty="0" err="1"/>
              <a:t>for</a:t>
            </a:r>
            <a:r>
              <a:rPr lang="es-419" sz="1200" dirty="0"/>
              <a:t> </a:t>
            </a:r>
            <a:r>
              <a:rPr lang="es-419" sz="1200" dirty="0" err="1"/>
              <a:t>each</a:t>
            </a:r>
            <a:r>
              <a:rPr lang="es-419" sz="1200" dirty="0"/>
              <a:t> </a:t>
            </a:r>
            <a:r>
              <a:rPr lang="es-419" sz="1200" dirty="0" err="1"/>
              <a:t>row</a:t>
            </a:r>
            <a:endParaRPr lang="es-419" sz="1200" dirty="0"/>
          </a:p>
          <a:p>
            <a:r>
              <a:rPr lang="es-419" sz="1200" dirty="0" err="1"/>
              <a:t>begin</a:t>
            </a:r>
            <a:endParaRPr lang="es-419" sz="1200" dirty="0"/>
          </a:p>
          <a:p>
            <a:r>
              <a:rPr lang="es-419" sz="1200" dirty="0"/>
              <a:t>    declare </a:t>
            </a:r>
            <a:r>
              <a:rPr lang="es-419" sz="1200" dirty="0" err="1"/>
              <a:t>edad_calc</a:t>
            </a:r>
            <a:r>
              <a:rPr lang="es-419" sz="1200" dirty="0"/>
              <a:t> </a:t>
            </a:r>
            <a:r>
              <a:rPr lang="es-419" sz="1200" dirty="0" err="1"/>
              <a:t>integer</a:t>
            </a:r>
            <a:r>
              <a:rPr lang="es-419" sz="1200" dirty="0"/>
              <a:t>;</a:t>
            </a:r>
          </a:p>
          <a:p>
            <a:r>
              <a:rPr lang="es-419" sz="1200" dirty="0"/>
              <a:t>    set </a:t>
            </a:r>
            <a:r>
              <a:rPr lang="es-419" sz="1200" dirty="0" err="1"/>
              <a:t>edad_calc</a:t>
            </a:r>
            <a:r>
              <a:rPr lang="es-419" sz="1200" dirty="0"/>
              <a:t> = </a:t>
            </a:r>
            <a:r>
              <a:rPr lang="es-419" sz="1200" dirty="0" err="1"/>
              <a:t>timestampdiff</a:t>
            </a:r>
            <a:r>
              <a:rPr lang="es-419" sz="1200" dirty="0"/>
              <a:t>(</a:t>
            </a:r>
            <a:r>
              <a:rPr lang="es-419" sz="1200" dirty="0" err="1"/>
              <a:t>year</a:t>
            </a:r>
            <a:r>
              <a:rPr lang="es-419" sz="1200" dirty="0"/>
              <a:t>, </a:t>
            </a:r>
            <a:r>
              <a:rPr lang="es-419" sz="1200" dirty="0" err="1"/>
              <a:t>new.fecha_nac</a:t>
            </a:r>
            <a:r>
              <a:rPr lang="es-419" sz="1200" dirty="0"/>
              <a:t>, </a:t>
            </a:r>
            <a:r>
              <a:rPr lang="es-419" sz="1200" dirty="0" err="1"/>
              <a:t>curdate</a:t>
            </a:r>
            <a:r>
              <a:rPr lang="es-419" sz="1200" dirty="0"/>
              <a:t>());</a:t>
            </a:r>
          </a:p>
          <a:p>
            <a:r>
              <a:rPr lang="es-419" sz="1200" dirty="0"/>
              <a:t>    set </a:t>
            </a:r>
            <a:r>
              <a:rPr lang="es-419" sz="1200" dirty="0" err="1"/>
              <a:t>new.edad</a:t>
            </a:r>
            <a:r>
              <a:rPr lang="es-419" sz="1200" dirty="0"/>
              <a:t> = </a:t>
            </a:r>
            <a:r>
              <a:rPr lang="es-419" sz="1200" dirty="0" err="1"/>
              <a:t>edad_calc</a:t>
            </a:r>
            <a:r>
              <a:rPr lang="es-419" sz="1200" dirty="0"/>
              <a:t>;</a:t>
            </a:r>
          </a:p>
          <a:p>
            <a:r>
              <a:rPr lang="es-419" sz="1200" dirty="0" err="1"/>
              <a:t>end</a:t>
            </a:r>
            <a:r>
              <a:rPr lang="es-419" sz="1200" dirty="0"/>
              <a:t>;</a:t>
            </a:r>
          </a:p>
          <a:p>
            <a:r>
              <a:rPr lang="es-419" sz="1200" dirty="0"/>
              <a:t>INSERT INTO persona (nombre, </a:t>
            </a:r>
            <a:r>
              <a:rPr lang="es-419" sz="1200" dirty="0" err="1"/>
              <a:t>fecha_nac</a:t>
            </a:r>
            <a:r>
              <a:rPr lang="es-419" sz="1200" dirty="0"/>
              <a:t>)</a:t>
            </a:r>
          </a:p>
          <a:p>
            <a:r>
              <a:rPr lang="es-419" sz="1200" dirty="0"/>
              <a:t>VALUES ('</a:t>
            </a:r>
            <a:r>
              <a:rPr lang="es-419" sz="1200" dirty="0" err="1"/>
              <a:t>Benjamin</a:t>
            </a:r>
            <a:r>
              <a:rPr lang="es-419" sz="1200" dirty="0"/>
              <a:t>', '1955-07-19');</a:t>
            </a:r>
          </a:p>
          <a:p>
            <a:endParaRPr lang="es-419" sz="1200" dirty="0"/>
          </a:p>
          <a:p>
            <a:r>
              <a:rPr lang="es-419" sz="1200" dirty="0" err="1"/>
              <a:t>select</a:t>
            </a:r>
            <a:r>
              <a:rPr lang="es-419" sz="1200" dirty="0"/>
              <a:t> * </a:t>
            </a:r>
            <a:r>
              <a:rPr lang="es-419" sz="1200" dirty="0" err="1"/>
              <a:t>from</a:t>
            </a:r>
            <a:r>
              <a:rPr lang="es-419" sz="1200" dirty="0"/>
              <a:t> persona;</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6071" y="2347784"/>
            <a:ext cx="6747014" cy="3198584"/>
          </a:xfrm>
          <a:prstGeom prst="rect">
            <a:avLst/>
          </a:prstGeom>
          <a:ln w="38100" cap="sq">
            <a:solidFill>
              <a:srgbClr val="000000"/>
            </a:solidFill>
            <a:prstDash val="solid"/>
            <a:miter lim="800000"/>
          </a:ln>
          <a:effectLst>
            <a:glow rad="228600">
              <a:schemeClr val="accent6">
                <a:satMod val="175000"/>
                <a:alpha val="40000"/>
              </a:schemeClr>
            </a:glow>
            <a:outerShdw blurRad="50800" dist="38100" dir="2700000" algn="tl" rotWithShape="0">
              <a:srgbClr val="000000">
                <a:alpha val="43000"/>
              </a:srgbClr>
            </a:outerShdw>
          </a:effectLst>
        </p:spPr>
      </p:pic>
    </p:spTree>
    <p:extLst>
      <p:ext uri="{BB962C8B-B14F-4D97-AF65-F5344CB8AC3E}">
        <p14:creationId xmlns:p14="http://schemas.microsoft.com/office/powerpoint/2010/main" val="88285509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1750</Words>
  <Application>Microsoft Office PowerPoint</Application>
  <PresentationFormat>Panorámica</PresentationFormat>
  <Paragraphs>254</Paragraphs>
  <Slides>12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12</vt:i4>
      </vt:variant>
    </vt:vector>
  </HeadingPairs>
  <TitlesOfParts>
    <vt:vector size="17" baseType="lpstr">
      <vt:lpstr>Arial</vt:lpstr>
      <vt:lpstr>Calibri</vt:lpstr>
      <vt:lpstr>Calibri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Intel PC</dc:creator>
  <cp:lastModifiedBy>Intel PC</cp:lastModifiedBy>
  <cp:revision>1</cp:revision>
  <dcterms:created xsi:type="dcterms:W3CDTF">2022-06-18T03:08:09Z</dcterms:created>
  <dcterms:modified xsi:type="dcterms:W3CDTF">2022-06-18T03:11:10Z</dcterms:modified>
</cp:coreProperties>
</file>